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emf" ContentType="image/x-em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72" r:id="rId3"/>
    <p:sldId id="257" r:id="rId4"/>
    <p:sldId id="260" r:id="rId5"/>
    <p:sldId id="262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3" r:id="rId17"/>
    <p:sldId id="274" r:id="rId18"/>
    <p:sldId id="275" r:id="rId19"/>
    <p:sldId id="276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2600"/>
    <a:srgbClr val="512205"/>
    <a:srgbClr val="672D09"/>
    <a:srgbClr val="CFD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45"/>
    <p:restoredTop sz="94630"/>
  </p:normalViewPr>
  <p:slideViewPr>
    <p:cSldViewPr snapToGrid="0" snapToObjects="1">
      <p:cViewPr>
        <p:scale>
          <a:sx n="70" d="100"/>
          <a:sy n="70" d="100"/>
        </p:scale>
        <p:origin x="1792" y="5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2EBBEB-02CA-450A-ADF0-7E1C99D8D2D1}" type="doc">
      <dgm:prSet loTypeId="urn:microsoft.com/office/officeart/2005/8/layout/hProcess11" loCatId="process" qsTypeId="urn:microsoft.com/office/officeart/2005/8/quickstyle/simple2" qsCatId="simple" csTypeId="urn:microsoft.com/office/officeart/2005/8/colors/colorful5" csCatId="colorful" phldr="1"/>
      <dgm:spPr/>
    </dgm:pt>
    <dgm:pt modelId="{11AE9903-8A7D-40BB-AF2D-0827DA2C4880}">
      <dgm:prSet phldrT="[Text]"/>
      <dgm:spPr/>
      <dgm:t>
        <a:bodyPr/>
        <a:lstStyle/>
        <a:p>
          <a:r>
            <a:rPr lang="en-US" dirty="0" smtClean="0"/>
            <a:t>Fecal</a:t>
          </a:r>
          <a:r>
            <a:rPr lang="en-US" baseline="0" dirty="0" smtClean="0"/>
            <a:t> DNA Extraction </a:t>
          </a:r>
        </a:p>
      </dgm:t>
    </dgm:pt>
    <dgm:pt modelId="{92C6F6EE-E440-4C94-A517-2DE87BF86B82}" type="parTrans" cxnId="{040B7B91-68A6-40D3-BEEC-086C3609372F}">
      <dgm:prSet/>
      <dgm:spPr/>
      <dgm:t>
        <a:bodyPr/>
        <a:lstStyle/>
        <a:p>
          <a:endParaRPr lang="en-US"/>
        </a:p>
      </dgm:t>
    </dgm:pt>
    <dgm:pt modelId="{D399CA55-417C-43BC-A648-1F4C0D1A7548}" type="sibTrans" cxnId="{040B7B91-68A6-40D3-BEEC-086C3609372F}">
      <dgm:prSet/>
      <dgm:spPr/>
      <dgm:t>
        <a:bodyPr/>
        <a:lstStyle/>
        <a:p>
          <a:endParaRPr lang="en-US"/>
        </a:p>
      </dgm:t>
    </dgm:pt>
    <dgm:pt modelId="{C2FA0BAB-FDC3-4AE0-86F6-722946E72E0B}">
      <dgm:prSet phldrT="[Text]"/>
      <dgm:spPr/>
      <dgm:t>
        <a:bodyPr/>
        <a:lstStyle/>
        <a:p>
          <a:endParaRPr lang="en-US" dirty="0"/>
        </a:p>
      </dgm:t>
    </dgm:pt>
    <dgm:pt modelId="{454D0620-CEC4-4301-B58F-41BB41515ADA}" type="parTrans" cxnId="{13754B84-DA63-4B79-92D3-5545467E8F13}">
      <dgm:prSet/>
      <dgm:spPr/>
      <dgm:t>
        <a:bodyPr/>
        <a:lstStyle/>
        <a:p>
          <a:endParaRPr lang="en-US"/>
        </a:p>
      </dgm:t>
    </dgm:pt>
    <dgm:pt modelId="{92746BDE-2C78-41A4-B63E-702BC0013A17}" type="sibTrans" cxnId="{13754B84-DA63-4B79-92D3-5545467E8F13}">
      <dgm:prSet/>
      <dgm:spPr/>
      <dgm:t>
        <a:bodyPr/>
        <a:lstStyle/>
        <a:p>
          <a:endParaRPr lang="en-US"/>
        </a:p>
      </dgm:t>
    </dgm:pt>
    <dgm:pt modelId="{1C0E0690-0D28-498A-9713-AAA00D9F988C}">
      <dgm:prSet phldrT="[Text]"/>
      <dgm:spPr/>
      <dgm:t>
        <a:bodyPr/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dirty="0" smtClean="0"/>
            <a:t>16S</a:t>
          </a:r>
          <a:r>
            <a:rPr lang="en-US" baseline="0" dirty="0" smtClean="0"/>
            <a:t> DNA Amplification</a:t>
          </a:r>
          <a:endParaRPr lang="en-US" dirty="0"/>
        </a:p>
      </dgm:t>
    </dgm:pt>
    <dgm:pt modelId="{20FDDFC3-5A94-4CF6-810E-1E90F9A3B358}" type="parTrans" cxnId="{EDB18B3F-E7D9-4B83-B7F5-951359A51026}">
      <dgm:prSet/>
      <dgm:spPr/>
      <dgm:t>
        <a:bodyPr/>
        <a:lstStyle/>
        <a:p>
          <a:endParaRPr lang="en-US"/>
        </a:p>
      </dgm:t>
    </dgm:pt>
    <dgm:pt modelId="{15990F3A-020E-4F6E-8FAA-5A892B027742}" type="sibTrans" cxnId="{EDB18B3F-E7D9-4B83-B7F5-951359A51026}">
      <dgm:prSet/>
      <dgm:spPr/>
      <dgm:t>
        <a:bodyPr/>
        <a:lstStyle/>
        <a:p>
          <a:endParaRPr lang="en-US"/>
        </a:p>
      </dgm:t>
    </dgm:pt>
    <dgm:pt modelId="{814FBD6B-E8B9-4A8A-99A6-3C744024F994}">
      <dgm:prSet phldrT="[Text]"/>
      <dgm:spPr/>
      <dgm:t>
        <a:bodyPr/>
        <a:lstStyle/>
        <a:p>
          <a:pPr marL="171450" marR="0" lvl="1" indent="-171450" algn="l" defTabSz="84455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None/>
            <a:tabLst/>
            <a:defRPr/>
          </a:pPr>
          <a:endParaRPr lang="en-US" dirty="0"/>
        </a:p>
      </dgm:t>
    </dgm:pt>
    <dgm:pt modelId="{AE47D0DD-79C5-4DC7-8A18-862C95366DE5}" type="parTrans" cxnId="{986B94E3-352B-4CB1-8562-C383188E02D7}">
      <dgm:prSet/>
      <dgm:spPr/>
      <dgm:t>
        <a:bodyPr/>
        <a:lstStyle/>
        <a:p>
          <a:endParaRPr lang="en-US"/>
        </a:p>
      </dgm:t>
    </dgm:pt>
    <dgm:pt modelId="{ABC08D6C-03A8-45C5-9D67-9A046D3CA252}" type="sibTrans" cxnId="{986B94E3-352B-4CB1-8562-C383188E02D7}">
      <dgm:prSet/>
      <dgm:spPr/>
      <dgm:t>
        <a:bodyPr/>
        <a:lstStyle/>
        <a:p>
          <a:endParaRPr lang="en-US"/>
        </a:p>
      </dgm:t>
    </dgm:pt>
    <dgm:pt modelId="{30E7E69C-CFDD-4141-8033-E02187194337}">
      <dgm:prSet phldrT="[Text]"/>
      <dgm:spPr/>
      <dgm:t>
        <a:bodyPr/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dirty="0" smtClean="0"/>
            <a:t>Illumina</a:t>
          </a:r>
          <a:r>
            <a:rPr lang="en-US" baseline="0" dirty="0" smtClean="0"/>
            <a:t> Sequencing</a:t>
          </a:r>
          <a:endParaRPr lang="en-US" dirty="0"/>
        </a:p>
      </dgm:t>
    </dgm:pt>
    <dgm:pt modelId="{497FA2C5-344C-4358-A83D-19A6BA41A8C9}" type="parTrans" cxnId="{4961989C-B8C3-45EF-93AF-E20A5C24D9C1}">
      <dgm:prSet/>
      <dgm:spPr/>
      <dgm:t>
        <a:bodyPr/>
        <a:lstStyle/>
        <a:p>
          <a:endParaRPr lang="en-US"/>
        </a:p>
      </dgm:t>
    </dgm:pt>
    <dgm:pt modelId="{0B3221A2-15F9-4128-8E4D-76E36777D374}" type="sibTrans" cxnId="{4961989C-B8C3-45EF-93AF-E20A5C24D9C1}">
      <dgm:prSet/>
      <dgm:spPr/>
      <dgm:t>
        <a:bodyPr/>
        <a:lstStyle/>
        <a:p>
          <a:endParaRPr lang="en-US"/>
        </a:p>
      </dgm:t>
    </dgm:pt>
    <dgm:pt modelId="{58E0917B-7C9B-4987-80F4-1B70ACE949A4}">
      <dgm:prSet phldrT="[Text]"/>
      <dgm:spPr/>
      <dgm:t>
        <a:bodyPr/>
        <a:lstStyle/>
        <a:p>
          <a:pPr marL="171450" marR="0" lvl="1" indent="-171450" algn="l" defTabSz="7112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None/>
            <a:tabLst/>
            <a:defRPr/>
          </a:pPr>
          <a:endParaRPr lang="en-US" dirty="0"/>
        </a:p>
      </dgm:t>
    </dgm:pt>
    <dgm:pt modelId="{D07A6525-9DFD-4263-8BA1-23A50BDAA9FD}" type="parTrans" cxnId="{BA6C4EDD-F687-41F1-8035-65E00B847C4A}">
      <dgm:prSet/>
      <dgm:spPr/>
      <dgm:t>
        <a:bodyPr/>
        <a:lstStyle/>
        <a:p>
          <a:endParaRPr lang="en-US"/>
        </a:p>
      </dgm:t>
    </dgm:pt>
    <dgm:pt modelId="{8020FF4A-7A02-4CDA-A7F2-7BB6B31E335B}" type="sibTrans" cxnId="{BA6C4EDD-F687-41F1-8035-65E00B847C4A}">
      <dgm:prSet/>
      <dgm:spPr/>
      <dgm:t>
        <a:bodyPr/>
        <a:lstStyle/>
        <a:p>
          <a:endParaRPr lang="en-US"/>
        </a:p>
      </dgm:t>
    </dgm:pt>
    <dgm:pt modelId="{70FC1ADB-F403-4C8D-9765-CD47B92C50B7}">
      <dgm:prSet phldrT="[Text]"/>
      <dgm:spPr/>
      <dgm:t>
        <a:bodyPr/>
        <a:lstStyle/>
        <a:p>
          <a:r>
            <a:rPr lang="en-US" dirty="0" smtClean="0"/>
            <a:t>Integrated</a:t>
          </a:r>
          <a:r>
            <a:rPr lang="en-US" baseline="0" dirty="0" smtClean="0"/>
            <a:t> Microbiome Resource Pipeline</a:t>
          </a:r>
          <a:endParaRPr lang="en-US" dirty="0"/>
        </a:p>
      </dgm:t>
    </dgm:pt>
    <dgm:pt modelId="{AF5826A2-D9AF-42A1-B720-8C9AE2511BE7}" type="parTrans" cxnId="{65082B81-04CE-4B76-B6CB-24846B054540}">
      <dgm:prSet/>
      <dgm:spPr/>
      <dgm:t>
        <a:bodyPr/>
        <a:lstStyle/>
        <a:p>
          <a:endParaRPr lang="en-US"/>
        </a:p>
      </dgm:t>
    </dgm:pt>
    <dgm:pt modelId="{7E5A4FDA-44F3-4D74-8C6E-10EFF615E7FD}" type="sibTrans" cxnId="{65082B81-04CE-4B76-B6CB-24846B054540}">
      <dgm:prSet/>
      <dgm:spPr/>
      <dgm:t>
        <a:bodyPr/>
        <a:lstStyle/>
        <a:p>
          <a:endParaRPr lang="en-US"/>
        </a:p>
      </dgm:t>
    </dgm:pt>
    <dgm:pt modelId="{309755A1-CC05-44A2-9B1C-44B820106082}">
      <dgm:prSet phldrT="[Text]"/>
      <dgm:spPr/>
      <dgm:t>
        <a:bodyPr/>
        <a:lstStyle/>
        <a:p>
          <a:r>
            <a:rPr lang="en-US" dirty="0" smtClean="0"/>
            <a:t>Microbiome</a:t>
          </a:r>
          <a:r>
            <a:rPr lang="en-US" baseline="0" dirty="0" smtClean="0"/>
            <a:t> Helper</a:t>
          </a:r>
          <a:endParaRPr lang="en-US" dirty="0"/>
        </a:p>
      </dgm:t>
    </dgm:pt>
    <dgm:pt modelId="{0FD7F4A2-DE24-4EDE-BFEE-8D94B9D79D1D}" type="parTrans" cxnId="{D8D41491-C1F7-4853-9F40-3B11412BFE85}">
      <dgm:prSet/>
      <dgm:spPr/>
      <dgm:t>
        <a:bodyPr/>
        <a:lstStyle/>
        <a:p>
          <a:endParaRPr lang="en-US"/>
        </a:p>
      </dgm:t>
    </dgm:pt>
    <dgm:pt modelId="{DB71068F-7E6C-4275-A6F7-FE84703920EE}" type="sibTrans" cxnId="{D8D41491-C1F7-4853-9F40-3B11412BFE85}">
      <dgm:prSet/>
      <dgm:spPr/>
      <dgm:t>
        <a:bodyPr/>
        <a:lstStyle/>
        <a:p>
          <a:endParaRPr lang="en-US"/>
        </a:p>
      </dgm:t>
    </dgm:pt>
    <dgm:pt modelId="{995A1454-1744-47A0-9EA0-ADD8F0B949A8}">
      <dgm:prSet phldrT="[Text]"/>
      <dgm:spPr/>
      <dgm:t>
        <a:bodyPr/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dirty="0" err="1" smtClean="0"/>
            <a:t>Qiime</a:t>
          </a:r>
          <a:r>
            <a:rPr lang="en-US" baseline="0" dirty="0" smtClean="0"/>
            <a:t> Pie/Bar/Area Charts and Beta-Diversity Analysis</a:t>
          </a:r>
          <a:endParaRPr lang="en-US" dirty="0"/>
        </a:p>
      </dgm:t>
    </dgm:pt>
    <dgm:pt modelId="{05E5A0CC-2942-4506-B841-382089CE30C4}" type="parTrans" cxnId="{ACBD6BCB-C5A9-43C2-976D-956B0E2958CF}">
      <dgm:prSet/>
      <dgm:spPr/>
      <dgm:t>
        <a:bodyPr/>
        <a:lstStyle/>
        <a:p>
          <a:endParaRPr lang="en-US"/>
        </a:p>
      </dgm:t>
    </dgm:pt>
    <dgm:pt modelId="{545273A2-D1D0-4ADE-B97D-384AD2E19D22}" type="sibTrans" cxnId="{ACBD6BCB-C5A9-43C2-976D-956B0E2958CF}">
      <dgm:prSet/>
      <dgm:spPr/>
      <dgm:t>
        <a:bodyPr/>
        <a:lstStyle/>
        <a:p>
          <a:endParaRPr lang="en-US"/>
        </a:p>
      </dgm:t>
    </dgm:pt>
    <dgm:pt modelId="{FE47FBD5-A719-41B1-B14E-1999BDDE6C3C}" type="pres">
      <dgm:prSet presAssocID="{A82EBBEB-02CA-450A-ADF0-7E1C99D8D2D1}" presName="Name0" presStyleCnt="0">
        <dgm:presLayoutVars>
          <dgm:dir/>
          <dgm:resizeHandles val="exact"/>
        </dgm:presLayoutVars>
      </dgm:prSet>
      <dgm:spPr/>
    </dgm:pt>
    <dgm:pt modelId="{AC72F22C-099E-498D-8DC7-9B2A966FB234}" type="pres">
      <dgm:prSet presAssocID="{A82EBBEB-02CA-450A-ADF0-7E1C99D8D2D1}" presName="arrow" presStyleLbl="bgShp" presStyleIdx="0" presStyleCn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644FC417-65C4-4A14-9BD3-0B4FE4983038}" type="pres">
      <dgm:prSet presAssocID="{A82EBBEB-02CA-450A-ADF0-7E1C99D8D2D1}" presName="points" presStyleCnt="0"/>
      <dgm:spPr/>
    </dgm:pt>
    <dgm:pt modelId="{0BFD2B67-6EEF-4CED-9DD0-87FB3CA2D9F6}" type="pres">
      <dgm:prSet presAssocID="{11AE9903-8A7D-40BB-AF2D-0827DA2C4880}" presName="compositeA" presStyleCnt="0"/>
      <dgm:spPr/>
    </dgm:pt>
    <dgm:pt modelId="{74D5A485-77E1-4371-B1DA-5501D50167D9}" type="pres">
      <dgm:prSet presAssocID="{11AE9903-8A7D-40BB-AF2D-0827DA2C4880}" presName="textA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720A3A-5323-47FA-A501-DB9E770BAE3D}" type="pres">
      <dgm:prSet presAssocID="{11AE9903-8A7D-40BB-AF2D-0827DA2C4880}" presName="circleA" presStyleLbl="node1" presStyleIdx="0" presStyleCnt="5"/>
      <dgm:spPr/>
    </dgm:pt>
    <dgm:pt modelId="{75045AA1-C2A5-42F2-A01E-58F27156D578}" type="pres">
      <dgm:prSet presAssocID="{11AE9903-8A7D-40BB-AF2D-0827DA2C4880}" presName="spaceA" presStyleCnt="0"/>
      <dgm:spPr/>
    </dgm:pt>
    <dgm:pt modelId="{5D8A696D-F594-467F-A51E-2AFB38010A92}" type="pres">
      <dgm:prSet presAssocID="{D399CA55-417C-43BC-A648-1F4C0D1A7548}" presName="space" presStyleCnt="0"/>
      <dgm:spPr/>
    </dgm:pt>
    <dgm:pt modelId="{11DB416F-964F-4B71-91DA-1F7D6BC44488}" type="pres">
      <dgm:prSet presAssocID="{1C0E0690-0D28-498A-9713-AAA00D9F988C}" presName="compositeB" presStyleCnt="0"/>
      <dgm:spPr/>
    </dgm:pt>
    <dgm:pt modelId="{23DCC597-2234-4D4F-96BB-AAFC5589CBAE}" type="pres">
      <dgm:prSet presAssocID="{1C0E0690-0D28-498A-9713-AAA00D9F988C}" presName="textB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AE9942-3612-4795-A6AA-72B58A68559F}" type="pres">
      <dgm:prSet presAssocID="{1C0E0690-0D28-498A-9713-AAA00D9F988C}" presName="circleB" presStyleLbl="node1" presStyleIdx="1" presStyleCnt="5"/>
      <dgm:spPr/>
    </dgm:pt>
    <dgm:pt modelId="{0A6DE4B1-B5DC-4351-8D87-B3739B905B9B}" type="pres">
      <dgm:prSet presAssocID="{1C0E0690-0D28-498A-9713-AAA00D9F988C}" presName="spaceB" presStyleCnt="0"/>
      <dgm:spPr/>
    </dgm:pt>
    <dgm:pt modelId="{EB47B162-40A6-4D83-9CDA-D925DC1CB76C}" type="pres">
      <dgm:prSet presAssocID="{15990F3A-020E-4F6E-8FAA-5A892B027742}" presName="space" presStyleCnt="0"/>
      <dgm:spPr/>
    </dgm:pt>
    <dgm:pt modelId="{B05C7BC1-12DC-4B6D-AF8F-61290D245B99}" type="pres">
      <dgm:prSet presAssocID="{30E7E69C-CFDD-4141-8033-E02187194337}" presName="compositeA" presStyleCnt="0"/>
      <dgm:spPr/>
    </dgm:pt>
    <dgm:pt modelId="{7E066FCD-E543-4D62-B391-28AD7BF1F33D}" type="pres">
      <dgm:prSet presAssocID="{30E7E69C-CFDD-4141-8033-E02187194337}" presName="textA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B75857-E643-48BD-A6CE-76C56D189731}" type="pres">
      <dgm:prSet presAssocID="{30E7E69C-CFDD-4141-8033-E02187194337}" presName="circleA" presStyleLbl="node1" presStyleIdx="2" presStyleCnt="5"/>
      <dgm:spPr/>
    </dgm:pt>
    <dgm:pt modelId="{5E360312-BF1B-4776-8AFC-DA46428FFE53}" type="pres">
      <dgm:prSet presAssocID="{30E7E69C-CFDD-4141-8033-E02187194337}" presName="spaceA" presStyleCnt="0"/>
      <dgm:spPr/>
    </dgm:pt>
    <dgm:pt modelId="{B7F83558-B746-454C-9E4D-1C5B6461FF57}" type="pres">
      <dgm:prSet presAssocID="{0B3221A2-15F9-4128-8E4D-76E36777D374}" presName="space" presStyleCnt="0"/>
      <dgm:spPr/>
    </dgm:pt>
    <dgm:pt modelId="{2638DE43-B835-4692-8B6D-859AE60F2741}" type="pres">
      <dgm:prSet presAssocID="{70FC1ADB-F403-4C8D-9765-CD47B92C50B7}" presName="compositeB" presStyleCnt="0"/>
      <dgm:spPr/>
    </dgm:pt>
    <dgm:pt modelId="{5167A019-C963-46E0-913F-26C35A8A3A2A}" type="pres">
      <dgm:prSet presAssocID="{70FC1ADB-F403-4C8D-9765-CD47B92C50B7}" presName="textB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4DEAE2-5E91-451B-9FD4-F8E2742DA4C0}" type="pres">
      <dgm:prSet presAssocID="{70FC1ADB-F403-4C8D-9765-CD47B92C50B7}" presName="circleB" presStyleLbl="node1" presStyleIdx="3" presStyleCnt="5"/>
      <dgm:spPr/>
    </dgm:pt>
    <dgm:pt modelId="{77772CE8-533A-48C5-817A-DF5968D8922E}" type="pres">
      <dgm:prSet presAssocID="{70FC1ADB-F403-4C8D-9765-CD47B92C50B7}" presName="spaceB" presStyleCnt="0"/>
      <dgm:spPr/>
    </dgm:pt>
    <dgm:pt modelId="{36A01DBE-63E2-43ED-B7F8-E0A10E1CE1AA}" type="pres">
      <dgm:prSet presAssocID="{7E5A4FDA-44F3-4D74-8C6E-10EFF615E7FD}" presName="space" presStyleCnt="0"/>
      <dgm:spPr/>
    </dgm:pt>
    <dgm:pt modelId="{8B56C067-757B-4BDD-9090-681BB1F9C0D8}" type="pres">
      <dgm:prSet presAssocID="{995A1454-1744-47A0-9EA0-ADD8F0B949A8}" presName="compositeA" presStyleCnt="0"/>
      <dgm:spPr/>
    </dgm:pt>
    <dgm:pt modelId="{30B16C26-603B-4732-B0BF-C0E587E16919}" type="pres">
      <dgm:prSet presAssocID="{995A1454-1744-47A0-9EA0-ADD8F0B949A8}" presName="textA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02CA11-B5C5-45A6-B08F-3CD31F50CF35}" type="pres">
      <dgm:prSet presAssocID="{995A1454-1744-47A0-9EA0-ADD8F0B949A8}" presName="circleA" presStyleLbl="node1" presStyleIdx="4" presStyleCnt="5"/>
      <dgm:spPr/>
    </dgm:pt>
    <dgm:pt modelId="{F5E186BA-2F4F-4115-87C9-DF7877E6A9C6}" type="pres">
      <dgm:prSet presAssocID="{995A1454-1744-47A0-9EA0-ADD8F0B949A8}" presName="spaceA" presStyleCnt="0"/>
      <dgm:spPr/>
    </dgm:pt>
  </dgm:ptLst>
  <dgm:cxnLst>
    <dgm:cxn modelId="{4961989C-B8C3-45EF-93AF-E20A5C24D9C1}" srcId="{A82EBBEB-02CA-450A-ADF0-7E1C99D8D2D1}" destId="{30E7E69C-CFDD-4141-8033-E02187194337}" srcOrd="2" destOrd="0" parTransId="{497FA2C5-344C-4358-A83D-19A6BA41A8C9}" sibTransId="{0B3221A2-15F9-4128-8E4D-76E36777D374}"/>
    <dgm:cxn modelId="{986B94E3-352B-4CB1-8562-C383188E02D7}" srcId="{1C0E0690-0D28-498A-9713-AAA00D9F988C}" destId="{814FBD6B-E8B9-4A8A-99A6-3C744024F994}" srcOrd="0" destOrd="0" parTransId="{AE47D0DD-79C5-4DC7-8A18-862C95366DE5}" sibTransId="{ABC08D6C-03A8-45C5-9D67-9A046D3CA252}"/>
    <dgm:cxn modelId="{9264ACAD-BDDA-6D4B-800A-5152869AA770}" type="presOf" srcId="{11AE9903-8A7D-40BB-AF2D-0827DA2C4880}" destId="{74D5A485-77E1-4371-B1DA-5501D50167D9}" srcOrd="0" destOrd="0" presId="urn:microsoft.com/office/officeart/2005/8/layout/hProcess11"/>
    <dgm:cxn modelId="{DAB4F53E-046E-F14B-B02D-4BABDC31EAAA}" type="presOf" srcId="{995A1454-1744-47A0-9EA0-ADD8F0B949A8}" destId="{30B16C26-603B-4732-B0BF-C0E587E16919}" srcOrd="0" destOrd="0" presId="urn:microsoft.com/office/officeart/2005/8/layout/hProcess11"/>
    <dgm:cxn modelId="{ACBD6BCB-C5A9-43C2-976D-956B0E2958CF}" srcId="{A82EBBEB-02CA-450A-ADF0-7E1C99D8D2D1}" destId="{995A1454-1744-47A0-9EA0-ADD8F0B949A8}" srcOrd="4" destOrd="0" parTransId="{05E5A0CC-2942-4506-B841-382089CE30C4}" sibTransId="{545273A2-D1D0-4ADE-B97D-384AD2E19D22}"/>
    <dgm:cxn modelId="{EDB18B3F-E7D9-4B83-B7F5-951359A51026}" srcId="{A82EBBEB-02CA-450A-ADF0-7E1C99D8D2D1}" destId="{1C0E0690-0D28-498A-9713-AAA00D9F988C}" srcOrd="1" destOrd="0" parTransId="{20FDDFC3-5A94-4CF6-810E-1E90F9A3B358}" sibTransId="{15990F3A-020E-4F6E-8FAA-5A892B027742}"/>
    <dgm:cxn modelId="{70C80F0D-96FD-6942-8D65-49F7368B6040}" type="presOf" srcId="{A82EBBEB-02CA-450A-ADF0-7E1C99D8D2D1}" destId="{FE47FBD5-A719-41B1-B14E-1999BDDE6C3C}" srcOrd="0" destOrd="0" presId="urn:microsoft.com/office/officeart/2005/8/layout/hProcess11"/>
    <dgm:cxn modelId="{17B121F9-854A-0B4D-BAAD-5BB9CE6D5880}" type="presOf" srcId="{309755A1-CC05-44A2-9B1C-44B820106082}" destId="{5167A019-C963-46E0-913F-26C35A8A3A2A}" srcOrd="0" destOrd="1" presId="urn:microsoft.com/office/officeart/2005/8/layout/hProcess11"/>
    <dgm:cxn modelId="{2EED6AD3-1412-8442-8018-836F07153A3B}" type="presOf" srcId="{58E0917B-7C9B-4987-80F4-1B70ACE949A4}" destId="{7E066FCD-E543-4D62-B391-28AD7BF1F33D}" srcOrd="0" destOrd="1" presId="urn:microsoft.com/office/officeart/2005/8/layout/hProcess11"/>
    <dgm:cxn modelId="{160575C9-A73F-4B4F-9B07-189CDB510015}" type="presOf" srcId="{814FBD6B-E8B9-4A8A-99A6-3C744024F994}" destId="{23DCC597-2234-4D4F-96BB-AAFC5589CBAE}" srcOrd="0" destOrd="1" presId="urn:microsoft.com/office/officeart/2005/8/layout/hProcess11"/>
    <dgm:cxn modelId="{BDD11463-FAAD-F848-9217-F6D5322954E1}" type="presOf" srcId="{70FC1ADB-F403-4C8D-9765-CD47B92C50B7}" destId="{5167A019-C963-46E0-913F-26C35A8A3A2A}" srcOrd="0" destOrd="0" presId="urn:microsoft.com/office/officeart/2005/8/layout/hProcess11"/>
    <dgm:cxn modelId="{AAB74CA8-885C-7741-A8BC-19782D263FD8}" type="presOf" srcId="{1C0E0690-0D28-498A-9713-AAA00D9F988C}" destId="{23DCC597-2234-4D4F-96BB-AAFC5589CBAE}" srcOrd="0" destOrd="0" presId="urn:microsoft.com/office/officeart/2005/8/layout/hProcess11"/>
    <dgm:cxn modelId="{DF5C8D63-595A-5249-8D8A-BFD9842608E7}" type="presOf" srcId="{30E7E69C-CFDD-4141-8033-E02187194337}" destId="{7E066FCD-E543-4D62-B391-28AD7BF1F33D}" srcOrd="0" destOrd="0" presId="urn:microsoft.com/office/officeart/2005/8/layout/hProcess11"/>
    <dgm:cxn modelId="{279C68BD-1775-4842-9FF1-17A9E5A53B95}" type="presOf" srcId="{C2FA0BAB-FDC3-4AE0-86F6-722946E72E0B}" destId="{74D5A485-77E1-4371-B1DA-5501D50167D9}" srcOrd="0" destOrd="1" presId="urn:microsoft.com/office/officeart/2005/8/layout/hProcess11"/>
    <dgm:cxn modelId="{040B7B91-68A6-40D3-BEEC-086C3609372F}" srcId="{A82EBBEB-02CA-450A-ADF0-7E1C99D8D2D1}" destId="{11AE9903-8A7D-40BB-AF2D-0827DA2C4880}" srcOrd="0" destOrd="0" parTransId="{92C6F6EE-E440-4C94-A517-2DE87BF86B82}" sibTransId="{D399CA55-417C-43BC-A648-1F4C0D1A7548}"/>
    <dgm:cxn modelId="{13754B84-DA63-4B79-92D3-5545467E8F13}" srcId="{11AE9903-8A7D-40BB-AF2D-0827DA2C4880}" destId="{C2FA0BAB-FDC3-4AE0-86F6-722946E72E0B}" srcOrd="0" destOrd="0" parTransId="{454D0620-CEC4-4301-B58F-41BB41515ADA}" sibTransId="{92746BDE-2C78-41A4-B63E-702BC0013A17}"/>
    <dgm:cxn modelId="{BA6C4EDD-F687-41F1-8035-65E00B847C4A}" srcId="{30E7E69C-CFDD-4141-8033-E02187194337}" destId="{58E0917B-7C9B-4987-80F4-1B70ACE949A4}" srcOrd="0" destOrd="0" parTransId="{D07A6525-9DFD-4263-8BA1-23A50BDAA9FD}" sibTransId="{8020FF4A-7A02-4CDA-A7F2-7BB6B31E335B}"/>
    <dgm:cxn modelId="{65082B81-04CE-4B76-B6CB-24846B054540}" srcId="{A82EBBEB-02CA-450A-ADF0-7E1C99D8D2D1}" destId="{70FC1ADB-F403-4C8D-9765-CD47B92C50B7}" srcOrd="3" destOrd="0" parTransId="{AF5826A2-D9AF-42A1-B720-8C9AE2511BE7}" sibTransId="{7E5A4FDA-44F3-4D74-8C6E-10EFF615E7FD}"/>
    <dgm:cxn modelId="{D8D41491-C1F7-4853-9F40-3B11412BFE85}" srcId="{70FC1ADB-F403-4C8D-9765-CD47B92C50B7}" destId="{309755A1-CC05-44A2-9B1C-44B820106082}" srcOrd="0" destOrd="0" parTransId="{0FD7F4A2-DE24-4EDE-BFEE-8D94B9D79D1D}" sibTransId="{DB71068F-7E6C-4275-A6F7-FE84703920EE}"/>
    <dgm:cxn modelId="{9CB931B7-34A0-B04F-AF8A-E78A477D3639}" type="presParOf" srcId="{FE47FBD5-A719-41B1-B14E-1999BDDE6C3C}" destId="{AC72F22C-099E-498D-8DC7-9B2A966FB234}" srcOrd="0" destOrd="0" presId="urn:microsoft.com/office/officeart/2005/8/layout/hProcess11"/>
    <dgm:cxn modelId="{D0C141F9-9725-0848-B555-6D0A52B375A5}" type="presParOf" srcId="{FE47FBD5-A719-41B1-B14E-1999BDDE6C3C}" destId="{644FC417-65C4-4A14-9BD3-0B4FE4983038}" srcOrd="1" destOrd="0" presId="urn:microsoft.com/office/officeart/2005/8/layout/hProcess11"/>
    <dgm:cxn modelId="{CA2C4905-B309-3F4C-AD5B-A56ABBF06B45}" type="presParOf" srcId="{644FC417-65C4-4A14-9BD3-0B4FE4983038}" destId="{0BFD2B67-6EEF-4CED-9DD0-87FB3CA2D9F6}" srcOrd="0" destOrd="0" presId="urn:microsoft.com/office/officeart/2005/8/layout/hProcess11"/>
    <dgm:cxn modelId="{16E61889-C32D-CC45-BA74-337A9F390B56}" type="presParOf" srcId="{0BFD2B67-6EEF-4CED-9DD0-87FB3CA2D9F6}" destId="{74D5A485-77E1-4371-B1DA-5501D50167D9}" srcOrd="0" destOrd="0" presId="urn:microsoft.com/office/officeart/2005/8/layout/hProcess11"/>
    <dgm:cxn modelId="{CF5441A0-6106-A84D-9210-624E33B74281}" type="presParOf" srcId="{0BFD2B67-6EEF-4CED-9DD0-87FB3CA2D9F6}" destId="{D1720A3A-5323-47FA-A501-DB9E770BAE3D}" srcOrd="1" destOrd="0" presId="urn:microsoft.com/office/officeart/2005/8/layout/hProcess11"/>
    <dgm:cxn modelId="{C8BDCB4C-A157-1744-A811-C7151E9E10A4}" type="presParOf" srcId="{0BFD2B67-6EEF-4CED-9DD0-87FB3CA2D9F6}" destId="{75045AA1-C2A5-42F2-A01E-58F27156D578}" srcOrd="2" destOrd="0" presId="urn:microsoft.com/office/officeart/2005/8/layout/hProcess11"/>
    <dgm:cxn modelId="{34DD21DF-6D97-FD49-A93F-74139C5C0828}" type="presParOf" srcId="{644FC417-65C4-4A14-9BD3-0B4FE4983038}" destId="{5D8A696D-F594-467F-A51E-2AFB38010A92}" srcOrd="1" destOrd="0" presId="urn:microsoft.com/office/officeart/2005/8/layout/hProcess11"/>
    <dgm:cxn modelId="{7A747C57-D162-9B4A-BFBC-BF501BBC1759}" type="presParOf" srcId="{644FC417-65C4-4A14-9BD3-0B4FE4983038}" destId="{11DB416F-964F-4B71-91DA-1F7D6BC44488}" srcOrd="2" destOrd="0" presId="urn:microsoft.com/office/officeart/2005/8/layout/hProcess11"/>
    <dgm:cxn modelId="{7CEC09F8-9EB8-8F4C-9802-2211F561A7ED}" type="presParOf" srcId="{11DB416F-964F-4B71-91DA-1F7D6BC44488}" destId="{23DCC597-2234-4D4F-96BB-AAFC5589CBAE}" srcOrd="0" destOrd="0" presId="urn:microsoft.com/office/officeart/2005/8/layout/hProcess11"/>
    <dgm:cxn modelId="{4687D409-CA49-1749-99D1-BF9F886B0F2D}" type="presParOf" srcId="{11DB416F-964F-4B71-91DA-1F7D6BC44488}" destId="{DAAE9942-3612-4795-A6AA-72B58A68559F}" srcOrd="1" destOrd="0" presId="urn:microsoft.com/office/officeart/2005/8/layout/hProcess11"/>
    <dgm:cxn modelId="{50C71050-7C53-1D46-ADA7-25902735B158}" type="presParOf" srcId="{11DB416F-964F-4B71-91DA-1F7D6BC44488}" destId="{0A6DE4B1-B5DC-4351-8D87-B3739B905B9B}" srcOrd="2" destOrd="0" presId="urn:microsoft.com/office/officeart/2005/8/layout/hProcess11"/>
    <dgm:cxn modelId="{93F91317-F44C-7E45-AC06-43552872ABB1}" type="presParOf" srcId="{644FC417-65C4-4A14-9BD3-0B4FE4983038}" destId="{EB47B162-40A6-4D83-9CDA-D925DC1CB76C}" srcOrd="3" destOrd="0" presId="urn:microsoft.com/office/officeart/2005/8/layout/hProcess11"/>
    <dgm:cxn modelId="{53BDD9E2-173B-1C4F-B60A-A6571383438B}" type="presParOf" srcId="{644FC417-65C4-4A14-9BD3-0B4FE4983038}" destId="{B05C7BC1-12DC-4B6D-AF8F-61290D245B99}" srcOrd="4" destOrd="0" presId="urn:microsoft.com/office/officeart/2005/8/layout/hProcess11"/>
    <dgm:cxn modelId="{AAC1830F-F3D8-6144-A3A5-D0F04944D4BA}" type="presParOf" srcId="{B05C7BC1-12DC-4B6D-AF8F-61290D245B99}" destId="{7E066FCD-E543-4D62-B391-28AD7BF1F33D}" srcOrd="0" destOrd="0" presId="urn:microsoft.com/office/officeart/2005/8/layout/hProcess11"/>
    <dgm:cxn modelId="{D108F2DC-BEF0-2245-AE61-B7FFC9179457}" type="presParOf" srcId="{B05C7BC1-12DC-4B6D-AF8F-61290D245B99}" destId="{DDB75857-E643-48BD-A6CE-76C56D189731}" srcOrd="1" destOrd="0" presId="urn:microsoft.com/office/officeart/2005/8/layout/hProcess11"/>
    <dgm:cxn modelId="{08453A99-23B0-1045-B2FD-F32403EF1DEA}" type="presParOf" srcId="{B05C7BC1-12DC-4B6D-AF8F-61290D245B99}" destId="{5E360312-BF1B-4776-8AFC-DA46428FFE53}" srcOrd="2" destOrd="0" presId="urn:microsoft.com/office/officeart/2005/8/layout/hProcess11"/>
    <dgm:cxn modelId="{ABA7AEB2-E11E-9242-9ABB-04CB88ED5EBA}" type="presParOf" srcId="{644FC417-65C4-4A14-9BD3-0B4FE4983038}" destId="{B7F83558-B746-454C-9E4D-1C5B6461FF57}" srcOrd="5" destOrd="0" presId="urn:microsoft.com/office/officeart/2005/8/layout/hProcess11"/>
    <dgm:cxn modelId="{F6D1612A-709E-2649-B569-D51C7AE28FE8}" type="presParOf" srcId="{644FC417-65C4-4A14-9BD3-0B4FE4983038}" destId="{2638DE43-B835-4692-8B6D-859AE60F2741}" srcOrd="6" destOrd="0" presId="urn:microsoft.com/office/officeart/2005/8/layout/hProcess11"/>
    <dgm:cxn modelId="{3B8F6C22-17A9-314E-A27A-B9D6B20F04E5}" type="presParOf" srcId="{2638DE43-B835-4692-8B6D-859AE60F2741}" destId="{5167A019-C963-46E0-913F-26C35A8A3A2A}" srcOrd="0" destOrd="0" presId="urn:microsoft.com/office/officeart/2005/8/layout/hProcess11"/>
    <dgm:cxn modelId="{9DD5C9B7-F4EE-8A4E-B342-BFA1317D00FA}" type="presParOf" srcId="{2638DE43-B835-4692-8B6D-859AE60F2741}" destId="{1C4DEAE2-5E91-451B-9FD4-F8E2742DA4C0}" srcOrd="1" destOrd="0" presId="urn:microsoft.com/office/officeart/2005/8/layout/hProcess11"/>
    <dgm:cxn modelId="{797514EC-C49A-284F-855B-D9795FE6A923}" type="presParOf" srcId="{2638DE43-B835-4692-8B6D-859AE60F2741}" destId="{77772CE8-533A-48C5-817A-DF5968D8922E}" srcOrd="2" destOrd="0" presId="urn:microsoft.com/office/officeart/2005/8/layout/hProcess11"/>
    <dgm:cxn modelId="{ACBB62DB-21D9-C649-B1A3-6880A1ACEC95}" type="presParOf" srcId="{644FC417-65C4-4A14-9BD3-0B4FE4983038}" destId="{36A01DBE-63E2-43ED-B7F8-E0A10E1CE1AA}" srcOrd="7" destOrd="0" presId="urn:microsoft.com/office/officeart/2005/8/layout/hProcess11"/>
    <dgm:cxn modelId="{67A22F19-03BC-E34E-B010-78F153A8EB25}" type="presParOf" srcId="{644FC417-65C4-4A14-9BD3-0B4FE4983038}" destId="{8B56C067-757B-4BDD-9090-681BB1F9C0D8}" srcOrd="8" destOrd="0" presId="urn:microsoft.com/office/officeart/2005/8/layout/hProcess11"/>
    <dgm:cxn modelId="{D00A4000-CDC6-9A4E-B29C-A389FFD846CC}" type="presParOf" srcId="{8B56C067-757B-4BDD-9090-681BB1F9C0D8}" destId="{30B16C26-603B-4732-B0BF-C0E587E16919}" srcOrd="0" destOrd="0" presId="urn:microsoft.com/office/officeart/2005/8/layout/hProcess11"/>
    <dgm:cxn modelId="{587DC54C-93FF-0345-BB30-CD1754304820}" type="presParOf" srcId="{8B56C067-757B-4BDD-9090-681BB1F9C0D8}" destId="{9A02CA11-B5C5-45A6-B08F-3CD31F50CF35}" srcOrd="1" destOrd="0" presId="urn:microsoft.com/office/officeart/2005/8/layout/hProcess11"/>
    <dgm:cxn modelId="{B1526FF2-41A1-B341-8EB1-95FA09493F65}" type="presParOf" srcId="{8B56C067-757B-4BDD-9090-681BB1F9C0D8}" destId="{F5E186BA-2F4F-4115-87C9-DF7877E6A9C6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72F22C-099E-498D-8DC7-9B2A966FB234}">
      <dsp:nvSpPr>
        <dsp:cNvPr id="0" name=""/>
        <dsp:cNvSpPr/>
      </dsp:nvSpPr>
      <dsp:spPr>
        <a:xfrm>
          <a:off x="0" y="1937937"/>
          <a:ext cx="11783962" cy="2583917"/>
        </a:xfrm>
        <a:prstGeom prst="notchedRightArrow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4D5A485-77E1-4371-B1DA-5501D50167D9}">
      <dsp:nvSpPr>
        <dsp:cNvPr id="0" name=""/>
        <dsp:cNvSpPr/>
      </dsp:nvSpPr>
      <dsp:spPr>
        <a:xfrm>
          <a:off x="4660" y="0"/>
          <a:ext cx="2037739" cy="25839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b" anchorCtr="1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Fecal</a:t>
          </a:r>
          <a:r>
            <a:rPr lang="en-US" sz="2400" kern="1200" baseline="0" dirty="0" smtClean="0"/>
            <a:t> DNA Extraction 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900" kern="1200" dirty="0"/>
        </a:p>
      </dsp:txBody>
      <dsp:txXfrm>
        <a:off x="4660" y="0"/>
        <a:ext cx="2037739" cy="2583917"/>
      </dsp:txXfrm>
    </dsp:sp>
    <dsp:sp modelId="{D1720A3A-5323-47FA-A501-DB9E770BAE3D}">
      <dsp:nvSpPr>
        <dsp:cNvPr id="0" name=""/>
        <dsp:cNvSpPr/>
      </dsp:nvSpPr>
      <dsp:spPr>
        <a:xfrm>
          <a:off x="700540" y="2906906"/>
          <a:ext cx="645979" cy="645979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3DCC597-2234-4D4F-96BB-AAFC5589CBAE}">
      <dsp:nvSpPr>
        <dsp:cNvPr id="0" name=""/>
        <dsp:cNvSpPr/>
      </dsp:nvSpPr>
      <dsp:spPr>
        <a:xfrm>
          <a:off x="2144286" y="3875875"/>
          <a:ext cx="2037739" cy="25839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t" anchorCtr="1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16S</a:t>
          </a:r>
          <a:r>
            <a:rPr lang="en-US" sz="2400" kern="1200" baseline="0" dirty="0" smtClean="0"/>
            <a:t> DNA Amplification</a:t>
          </a:r>
          <a:endParaRPr lang="en-US" sz="2400" kern="1200" dirty="0"/>
        </a:p>
        <a:p>
          <a:pPr marL="171450" marR="0" lvl="1" indent="-171450" algn="l" defTabSz="84455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endParaRPr lang="en-US" sz="1900" kern="1200" dirty="0"/>
        </a:p>
      </dsp:txBody>
      <dsp:txXfrm>
        <a:off x="2144286" y="3875875"/>
        <a:ext cx="2037739" cy="2583917"/>
      </dsp:txXfrm>
    </dsp:sp>
    <dsp:sp modelId="{DAAE9942-3612-4795-A6AA-72B58A68559F}">
      <dsp:nvSpPr>
        <dsp:cNvPr id="0" name=""/>
        <dsp:cNvSpPr/>
      </dsp:nvSpPr>
      <dsp:spPr>
        <a:xfrm>
          <a:off x="2840166" y="2906906"/>
          <a:ext cx="645979" cy="645979"/>
        </a:xfrm>
        <a:prstGeom prst="ellipse">
          <a:avLst/>
        </a:prstGeom>
        <a:solidFill>
          <a:schemeClr val="accent5">
            <a:hueOff val="-1838336"/>
            <a:satOff val="-2557"/>
            <a:lumOff val="-98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E066FCD-E543-4D62-B391-28AD7BF1F33D}">
      <dsp:nvSpPr>
        <dsp:cNvPr id="0" name=""/>
        <dsp:cNvSpPr/>
      </dsp:nvSpPr>
      <dsp:spPr>
        <a:xfrm>
          <a:off x="4283913" y="0"/>
          <a:ext cx="2037739" cy="25839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b" anchorCtr="1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Illumina</a:t>
          </a:r>
          <a:r>
            <a:rPr lang="en-US" sz="2400" kern="1200" baseline="0" dirty="0" smtClean="0"/>
            <a:t> Sequencing</a:t>
          </a:r>
          <a:endParaRPr lang="en-US" sz="2400" kern="1200" dirty="0"/>
        </a:p>
        <a:p>
          <a:pPr marL="171450" marR="0" lvl="1" indent="-171450" algn="l" defTabSz="7112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endParaRPr lang="en-US" sz="1900" kern="1200" dirty="0"/>
        </a:p>
      </dsp:txBody>
      <dsp:txXfrm>
        <a:off x="4283913" y="0"/>
        <a:ext cx="2037739" cy="2583917"/>
      </dsp:txXfrm>
    </dsp:sp>
    <dsp:sp modelId="{DDB75857-E643-48BD-A6CE-76C56D189731}">
      <dsp:nvSpPr>
        <dsp:cNvPr id="0" name=""/>
        <dsp:cNvSpPr/>
      </dsp:nvSpPr>
      <dsp:spPr>
        <a:xfrm>
          <a:off x="4979793" y="2906906"/>
          <a:ext cx="645979" cy="645979"/>
        </a:xfrm>
        <a:prstGeom prst="ellipse">
          <a:avLst/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167A019-C963-46E0-913F-26C35A8A3A2A}">
      <dsp:nvSpPr>
        <dsp:cNvPr id="0" name=""/>
        <dsp:cNvSpPr/>
      </dsp:nvSpPr>
      <dsp:spPr>
        <a:xfrm>
          <a:off x="6423539" y="3875875"/>
          <a:ext cx="2037739" cy="25839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t" anchorCtr="1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Integrated</a:t>
          </a:r>
          <a:r>
            <a:rPr lang="en-US" sz="2400" kern="1200" baseline="0" dirty="0" smtClean="0"/>
            <a:t> Microbiome Resource Pipeline</a:t>
          </a:r>
          <a:endParaRPr lang="en-US" sz="24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Microbiome</a:t>
          </a:r>
          <a:r>
            <a:rPr lang="en-US" sz="1900" kern="1200" baseline="0" dirty="0" smtClean="0"/>
            <a:t> Helper</a:t>
          </a:r>
          <a:endParaRPr lang="en-US" sz="1900" kern="1200" dirty="0"/>
        </a:p>
      </dsp:txBody>
      <dsp:txXfrm>
        <a:off x="6423539" y="3875875"/>
        <a:ext cx="2037739" cy="2583917"/>
      </dsp:txXfrm>
    </dsp:sp>
    <dsp:sp modelId="{1C4DEAE2-5E91-451B-9FD4-F8E2742DA4C0}">
      <dsp:nvSpPr>
        <dsp:cNvPr id="0" name=""/>
        <dsp:cNvSpPr/>
      </dsp:nvSpPr>
      <dsp:spPr>
        <a:xfrm>
          <a:off x="7119419" y="2906906"/>
          <a:ext cx="645979" cy="645979"/>
        </a:xfrm>
        <a:prstGeom prst="ellipse">
          <a:avLst/>
        </a:prstGeom>
        <a:solidFill>
          <a:schemeClr val="accent5">
            <a:hueOff val="-5515009"/>
            <a:satOff val="-7671"/>
            <a:lumOff val="-2942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30B16C26-603B-4732-B0BF-C0E587E16919}">
      <dsp:nvSpPr>
        <dsp:cNvPr id="0" name=""/>
        <dsp:cNvSpPr/>
      </dsp:nvSpPr>
      <dsp:spPr>
        <a:xfrm>
          <a:off x="8563165" y="0"/>
          <a:ext cx="2037739" cy="25839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b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 smtClean="0"/>
            <a:t>Qiime</a:t>
          </a:r>
          <a:r>
            <a:rPr lang="en-US" sz="2400" kern="1200" baseline="0" dirty="0" smtClean="0"/>
            <a:t> Pie/Bar/Area Charts and Beta-Diversity Analysis</a:t>
          </a:r>
          <a:endParaRPr lang="en-US" sz="2400" kern="1200" dirty="0"/>
        </a:p>
      </dsp:txBody>
      <dsp:txXfrm>
        <a:off x="8563165" y="0"/>
        <a:ext cx="2037739" cy="2583917"/>
      </dsp:txXfrm>
    </dsp:sp>
    <dsp:sp modelId="{9A02CA11-B5C5-45A6-B08F-3CD31F50CF35}">
      <dsp:nvSpPr>
        <dsp:cNvPr id="0" name=""/>
        <dsp:cNvSpPr/>
      </dsp:nvSpPr>
      <dsp:spPr>
        <a:xfrm>
          <a:off x="9259045" y="2906906"/>
          <a:ext cx="645979" cy="645979"/>
        </a:xfrm>
        <a:prstGeom prst="ellipse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6D2915-01A8-5147-A140-8738F11ED3B6}" type="datetimeFigureOut">
              <a:rPr lang="en-US" smtClean="0"/>
              <a:t>10/16/16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AE70DC-E34F-184B-B4C9-5ADF67593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55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FUN FACT:</a:t>
            </a:r>
            <a:r>
              <a:rPr lang="en-US" baseline="0" dirty="0" smtClean="0"/>
              <a:t> </a:t>
            </a:r>
            <a:r>
              <a:rPr lang="en-US" dirty="0" smtClean="0"/>
              <a:t>The background here is a </a:t>
            </a:r>
            <a:r>
              <a:rPr lang="en-US" dirty="0" err="1" smtClean="0"/>
              <a:t>qiime</a:t>
            </a:r>
            <a:r>
              <a:rPr lang="en-US" baseline="0" dirty="0" smtClean="0"/>
              <a:t> area chart generated rom our data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AE70DC-E34F-184B-B4C9-5ADF6759385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4190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Removed lower than 0.5% abundance</a:t>
            </a:r>
            <a:r>
              <a:rPr lang="en-US" baseline="0" dirty="0" smtClean="0"/>
              <a:t> from second legend for simplicity sake.</a:t>
            </a:r>
          </a:p>
          <a:p>
            <a:r>
              <a:rPr lang="en-US" baseline="0" dirty="0" smtClean="0"/>
              <a:t>NOTED at bottom of slide after all other animations!</a:t>
            </a:r>
          </a:p>
          <a:p>
            <a:r>
              <a:rPr lang="en-US" baseline="0" dirty="0" smtClean="0"/>
              <a:t>Some important genus’ include </a:t>
            </a:r>
            <a:r>
              <a:rPr lang="en-US" baseline="0" dirty="0" err="1" smtClean="0"/>
              <a:t>bacteriodales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prevotella</a:t>
            </a:r>
            <a:r>
              <a:rPr lang="en-US" baseline="0" dirty="0" smtClean="0"/>
              <a:t> and </a:t>
            </a:r>
            <a:r>
              <a:rPr lang="en-US" baseline="0" dirty="0" err="1" smtClean="0"/>
              <a:t>odoribacter</a:t>
            </a:r>
            <a:r>
              <a:rPr lang="en-US" baseline="0" smtClean="0"/>
              <a:t> and the S24-7.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AE70DC-E34F-184B-B4C9-5ADF6759385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110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FA3906-5EC9-4029-BF49-DDD886D78639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9688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AE70DC-E34F-184B-B4C9-5ADF6759385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1684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Selected</a:t>
            </a:r>
            <a:r>
              <a:rPr lang="en-US" baseline="0" dirty="0" smtClean="0"/>
              <a:t> some of the largest pie pieces that are shared among the three here. The others include the bright green (other </a:t>
            </a:r>
            <a:r>
              <a:rPr lang="en-US" baseline="0" dirty="0" err="1" smtClean="0"/>
              <a:t>bacteroidaceae</a:t>
            </a:r>
            <a:r>
              <a:rPr lang="en-US" baseline="0" dirty="0" smtClean="0"/>
              <a:t> family members), light blue (</a:t>
            </a:r>
            <a:r>
              <a:rPr lang="en-US" baseline="0" dirty="0" err="1" smtClean="0"/>
              <a:t>Bacteroidales</a:t>
            </a:r>
            <a:r>
              <a:rPr lang="en-US" baseline="0" dirty="0" smtClean="0"/>
              <a:t> S24-7) and dark red which is unassigned.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AE70DC-E34F-184B-B4C9-5ADF6759385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8262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AE70DC-E34F-184B-B4C9-5ADF6759385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9756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9573B-CD3B-BE43-9DBA-191EF2685CAF}" type="datetimeFigureOut">
              <a:rPr lang="en-US" smtClean="0"/>
              <a:t>10/16/16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F4ED-0A9C-9142-B538-6B204861C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860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9573B-CD3B-BE43-9DBA-191EF2685CAF}" type="datetimeFigureOut">
              <a:rPr lang="en-US" smtClean="0"/>
              <a:t>10/16/16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F4ED-0A9C-9142-B538-6B204861C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003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9573B-CD3B-BE43-9DBA-191EF2685CAF}" type="datetimeFigureOut">
              <a:rPr lang="en-US" smtClean="0"/>
              <a:t>10/16/16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F4ED-0A9C-9142-B538-6B204861C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99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9573B-CD3B-BE43-9DBA-191EF2685CAF}" type="datetimeFigureOut">
              <a:rPr lang="en-US" smtClean="0"/>
              <a:t>10/16/16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F4ED-0A9C-9142-B538-6B204861C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935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9573B-CD3B-BE43-9DBA-191EF2685CAF}" type="datetimeFigureOut">
              <a:rPr lang="en-US" smtClean="0"/>
              <a:t>10/16/16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F4ED-0A9C-9142-B538-6B204861C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85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9573B-CD3B-BE43-9DBA-191EF2685CAF}" type="datetimeFigureOut">
              <a:rPr lang="en-US" smtClean="0"/>
              <a:t>10/16/16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F4ED-0A9C-9142-B538-6B204861C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4771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9573B-CD3B-BE43-9DBA-191EF2685CAF}" type="datetimeFigureOut">
              <a:rPr lang="en-US" smtClean="0"/>
              <a:t>10/16/16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F4ED-0A9C-9142-B538-6B204861C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335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9573B-CD3B-BE43-9DBA-191EF2685CAF}" type="datetimeFigureOut">
              <a:rPr lang="en-US" smtClean="0"/>
              <a:t>10/16/16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F4ED-0A9C-9142-B538-6B204861C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3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9573B-CD3B-BE43-9DBA-191EF2685CAF}" type="datetimeFigureOut">
              <a:rPr lang="en-US" smtClean="0"/>
              <a:t>10/16/16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F4ED-0A9C-9142-B538-6B204861C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585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9573B-CD3B-BE43-9DBA-191EF2685CAF}" type="datetimeFigureOut">
              <a:rPr lang="en-US" smtClean="0"/>
              <a:t>10/16/16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F4ED-0A9C-9142-B538-6B204861C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803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9573B-CD3B-BE43-9DBA-191EF2685CAF}" type="datetimeFigureOut">
              <a:rPr lang="en-US" smtClean="0"/>
              <a:t>10/16/16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CF4ED-0A9C-9142-B538-6B204861C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9342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B9573B-CD3B-BE43-9DBA-191EF2685CAF}" type="datetimeFigureOut">
              <a:rPr lang="en-US" smtClean="0"/>
              <a:t>10/16/16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ACF4ED-0A9C-9142-B538-6B204861C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08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6" Type="http://schemas.openxmlformats.org/officeDocument/2006/relationships/image" Target="../media/image23.png"/><Relationship Id="rId7" Type="http://schemas.openxmlformats.org/officeDocument/2006/relationships/image" Target="../media/image24.png"/><Relationship Id="rId8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9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jp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4" Type="http://schemas.openxmlformats.org/officeDocument/2006/relationships/image" Target="../media/image8.png"/><Relationship Id="rId5" Type="http://schemas.openxmlformats.org/officeDocument/2006/relationships/image" Target="../media/image9.emf"/><Relationship Id="rId6" Type="http://schemas.openxmlformats.org/officeDocument/2006/relationships/image" Target="../media/image10.emf"/><Relationship Id="rId7" Type="http://schemas.openxmlformats.org/officeDocument/2006/relationships/image" Target="../media/image11.emf"/><Relationship Id="rId8" Type="http://schemas.openxmlformats.org/officeDocument/2006/relationships/image" Target="../media/image12.emf"/><Relationship Id="rId9" Type="http://schemas.openxmlformats.org/officeDocument/2006/relationships/image" Target="../media/image13.emf"/><Relationship Id="rId10" Type="http://schemas.openxmlformats.org/officeDocument/2006/relationships/image" Target="../media/image14.emf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emf"/><Relationship Id="rId5" Type="http://schemas.openxmlformats.org/officeDocument/2006/relationships/image" Target="../media/image10.emf"/><Relationship Id="rId6" Type="http://schemas.openxmlformats.org/officeDocument/2006/relationships/image" Target="../media/image11.emf"/><Relationship Id="rId7" Type="http://schemas.openxmlformats.org/officeDocument/2006/relationships/image" Target="../media/image12.emf"/><Relationship Id="rId8" Type="http://schemas.openxmlformats.org/officeDocument/2006/relationships/image" Target="../media/image13.emf"/><Relationship Id="rId9" Type="http://schemas.openxmlformats.org/officeDocument/2006/relationships/image" Target="../media/image14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12" t="10182" r="10218" b="9860"/>
          <a:stretch/>
        </p:blipFill>
        <p:spPr>
          <a:xfrm>
            <a:off x="811162" y="693174"/>
            <a:ext cx="10559844" cy="545690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417483"/>
            <a:ext cx="9144000" cy="2387600"/>
          </a:xfrm>
        </p:spPr>
        <p:txBody>
          <a:bodyPr/>
          <a:lstStyle/>
          <a:p>
            <a:r>
              <a:rPr lang="en-US" b="1" dirty="0" smtClean="0"/>
              <a:t>Shubenacadie 16S Microbiome Study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17412"/>
            <a:ext cx="9144000" cy="1655762"/>
          </a:xfrm>
        </p:spPr>
        <p:txBody>
          <a:bodyPr/>
          <a:lstStyle/>
          <a:p>
            <a:r>
              <a:rPr lang="en-US" dirty="0" smtClean="0"/>
              <a:t>Dalhousie </a:t>
            </a:r>
            <a:r>
              <a:rPr lang="en-US" dirty="0" err="1" smtClean="0"/>
              <a:t>iGEM</a:t>
            </a:r>
            <a:r>
              <a:rPr lang="en-US" dirty="0" smtClean="0"/>
              <a:t> 2016, Presented by Landon Getz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4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62720"/>
            <a:ext cx="5898281" cy="131000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3144" y="69079"/>
            <a:ext cx="10515600" cy="1325563"/>
          </a:xfrm>
        </p:spPr>
        <p:txBody>
          <a:bodyPr/>
          <a:lstStyle/>
          <a:p>
            <a:r>
              <a:rPr lang="en-US" dirty="0" err="1"/>
              <a:t>Canidae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3804" y="3446912"/>
            <a:ext cx="2558196" cy="255819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5608" y="3446912"/>
            <a:ext cx="2558196" cy="255819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4351" y="3461242"/>
            <a:ext cx="2558196" cy="255819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7412" y="390067"/>
            <a:ext cx="2558196" cy="255819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5608" y="395974"/>
            <a:ext cx="2558196" cy="255819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3804" y="365125"/>
            <a:ext cx="2558196" cy="255819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385042" y="2923828"/>
            <a:ext cx="1426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Arctic Fox</a:t>
            </a:r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7802601" y="2948959"/>
            <a:ext cx="1583872" cy="369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Arctic Wolf</a:t>
            </a:r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7688301" y="6019438"/>
            <a:ext cx="1583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Timber Wolf</a:t>
            </a:r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5420944" y="2922500"/>
            <a:ext cx="12300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Coyote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472535" y="6019438"/>
            <a:ext cx="1338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Red Fox</a:t>
            </a:r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361108" y="6033768"/>
            <a:ext cx="1714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Swift Fox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3593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does all of this mean?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32757" y="2106386"/>
            <a:ext cx="105156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The evidence supports the fact that animals that eat similar things have similar microbiomes</a:t>
            </a:r>
          </a:p>
          <a:p>
            <a:pPr lvl="1" algn="ctr"/>
            <a:r>
              <a:rPr lang="en-US" sz="2000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Canidae</a:t>
            </a:r>
            <a:r>
              <a:rPr lang="en-US" sz="20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are all carnivorous</a:t>
            </a:r>
          </a:p>
          <a:p>
            <a:pPr lvl="1" algn="ctr"/>
            <a:r>
              <a:rPr lang="en-US" sz="20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Beavers and Porcupines eat Tree Bark and Wood</a:t>
            </a:r>
          </a:p>
          <a:p>
            <a:pPr lvl="1" algn="ctr"/>
            <a:r>
              <a:rPr lang="en-US" sz="20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Elk, Moose and Red Deer are all grazers</a:t>
            </a:r>
          </a:p>
          <a:p>
            <a:pPr lvl="1" algn="ctr"/>
            <a:endParaRPr lang="en-US" sz="2000" i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en-US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Both diet and species similarity can potentially play a role in microbiome content.</a:t>
            </a:r>
          </a:p>
          <a:p>
            <a:pPr marL="914400" lvl="1" indent="-457200">
              <a:buFont typeface="Arial" charset="0"/>
              <a:buChar char="•"/>
            </a:pP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1029136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13"/>
          <a:stretch/>
        </p:blipFill>
        <p:spPr>
          <a:xfrm>
            <a:off x="-1170215" y="-653145"/>
            <a:ext cx="14532429" cy="65967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Another Perspective...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 rot="16200000">
            <a:off x="1731081" y="5904952"/>
            <a:ext cx="15675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Porcupine</a:t>
            </a:r>
            <a:endParaRPr lang="en-US" sz="1600" dirty="0"/>
          </a:p>
        </p:txBody>
      </p:sp>
      <p:sp>
        <p:nvSpPr>
          <p:cNvPr id="5" name="TextBox 4"/>
          <p:cNvSpPr txBox="1"/>
          <p:nvPr/>
        </p:nvSpPr>
        <p:spPr>
          <a:xfrm rot="16200000">
            <a:off x="2128157" y="5904951"/>
            <a:ext cx="15675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Elk</a:t>
            </a:r>
            <a:endParaRPr lang="en-US" sz="1600" dirty="0"/>
          </a:p>
        </p:txBody>
      </p:sp>
      <p:sp>
        <p:nvSpPr>
          <p:cNvPr id="7" name="TextBox 6"/>
          <p:cNvSpPr txBox="1"/>
          <p:nvPr/>
        </p:nvSpPr>
        <p:spPr>
          <a:xfrm rot="16200000">
            <a:off x="2466712" y="5904952"/>
            <a:ext cx="15675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Moose</a:t>
            </a:r>
            <a:endParaRPr lang="en-US" sz="1600" dirty="0"/>
          </a:p>
        </p:txBody>
      </p:sp>
      <p:sp>
        <p:nvSpPr>
          <p:cNvPr id="8" name="TextBox 7"/>
          <p:cNvSpPr txBox="1"/>
          <p:nvPr/>
        </p:nvSpPr>
        <p:spPr>
          <a:xfrm rot="16200000">
            <a:off x="2863790" y="5904952"/>
            <a:ext cx="15675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Marten</a:t>
            </a:r>
            <a:endParaRPr lang="en-US" sz="1600" dirty="0"/>
          </a:p>
        </p:txBody>
      </p:sp>
      <p:sp>
        <p:nvSpPr>
          <p:cNvPr id="9" name="TextBox 8"/>
          <p:cNvSpPr txBox="1"/>
          <p:nvPr/>
        </p:nvSpPr>
        <p:spPr>
          <a:xfrm rot="16200000">
            <a:off x="3260867" y="5904952"/>
            <a:ext cx="15675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Skunk</a:t>
            </a:r>
            <a:endParaRPr lang="en-US" sz="1600" dirty="0"/>
          </a:p>
        </p:txBody>
      </p:sp>
      <p:sp>
        <p:nvSpPr>
          <p:cNvPr id="10" name="TextBox 9"/>
          <p:cNvSpPr txBox="1"/>
          <p:nvPr/>
        </p:nvSpPr>
        <p:spPr>
          <a:xfrm rot="16200000">
            <a:off x="3599421" y="5904950"/>
            <a:ext cx="15675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mtClean="0"/>
              <a:t>Red Deer</a:t>
            </a:r>
            <a:endParaRPr lang="en-US" sz="1600" dirty="0"/>
          </a:p>
        </p:txBody>
      </p:sp>
      <p:sp>
        <p:nvSpPr>
          <p:cNvPr id="11" name="TextBox 10"/>
          <p:cNvSpPr txBox="1"/>
          <p:nvPr/>
        </p:nvSpPr>
        <p:spPr>
          <a:xfrm rot="16200000">
            <a:off x="3992896" y="5920340"/>
            <a:ext cx="15675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Arctic Wolf</a:t>
            </a:r>
            <a:endParaRPr lang="en-US" sz="1400" dirty="0"/>
          </a:p>
        </p:txBody>
      </p:sp>
      <p:sp>
        <p:nvSpPr>
          <p:cNvPr id="12" name="TextBox 11"/>
          <p:cNvSpPr txBox="1"/>
          <p:nvPr/>
        </p:nvSpPr>
        <p:spPr>
          <a:xfrm rot="16200000">
            <a:off x="4346838" y="5904952"/>
            <a:ext cx="15675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Swift Fox</a:t>
            </a:r>
            <a:endParaRPr lang="en-US" sz="1600" dirty="0"/>
          </a:p>
        </p:txBody>
      </p:sp>
      <p:sp>
        <p:nvSpPr>
          <p:cNvPr id="13" name="TextBox 12"/>
          <p:cNvSpPr txBox="1"/>
          <p:nvPr/>
        </p:nvSpPr>
        <p:spPr>
          <a:xfrm rot="16200000">
            <a:off x="4724925" y="5904949"/>
            <a:ext cx="15675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Arctic Fox</a:t>
            </a:r>
            <a:endParaRPr lang="en-US" sz="1600" dirty="0"/>
          </a:p>
        </p:txBody>
      </p:sp>
      <p:sp>
        <p:nvSpPr>
          <p:cNvPr id="14" name="TextBox 13"/>
          <p:cNvSpPr txBox="1"/>
          <p:nvPr/>
        </p:nvSpPr>
        <p:spPr>
          <a:xfrm rot="16200000">
            <a:off x="5129207" y="5904948"/>
            <a:ext cx="15675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Bear</a:t>
            </a:r>
            <a:endParaRPr lang="en-US" sz="1600" dirty="0"/>
          </a:p>
        </p:txBody>
      </p:sp>
      <p:sp>
        <p:nvSpPr>
          <p:cNvPr id="15" name="TextBox 14"/>
          <p:cNvSpPr txBox="1"/>
          <p:nvPr/>
        </p:nvSpPr>
        <p:spPr>
          <a:xfrm rot="16200000">
            <a:off x="5472342" y="5904952"/>
            <a:ext cx="15675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Mink</a:t>
            </a:r>
            <a:endParaRPr lang="en-US" sz="1600" dirty="0"/>
          </a:p>
        </p:txBody>
      </p:sp>
      <p:sp>
        <p:nvSpPr>
          <p:cNvPr id="16" name="TextBox 15"/>
          <p:cNvSpPr txBox="1"/>
          <p:nvPr/>
        </p:nvSpPr>
        <p:spPr>
          <a:xfrm rot="16200000">
            <a:off x="5879811" y="5904952"/>
            <a:ext cx="15675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mtClean="0"/>
              <a:t>Racoon</a:t>
            </a:r>
            <a:endParaRPr lang="en-US" sz="1600" dirty="0"/>
          </a:p>
        </p:txBody>
      </p:sp>
      <p:sp>
        <p:nvSpPr>
          <p:cNvPr id="17" name="TextBox 16"/>
          <p:cNvSpPr txBox="1"/>
          <p:nvPr/>
        </p:nvSpPr>
        <p:spPr>
          <a:xfrm rot="16200000">
            <a:off x="6258407" y="5904952"/>
            <a:ext cx="15675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Beaver</a:t>
            </a:r>
            <a:endParaRPr lang="en-US" sz="1600" dirty="0"/>
          </a:p>
        </p:txBody>
      </p:sp>
      <p:sp>
        <p:nvSpPr>
          <p:cNvPr id="19" name="TextBox 18"/>
          <p:cNvSpPr txBox="1"/>
          <p:nvPr/>
        </p:nvSpPr>
        <p:spPr>
          <a:xfrm rot="16200000">
            <a:off x="6626224" y="5904952"/>
            <a:ext cx="15675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D. Rabbit</a:t>
            </a:r>
            <a:endParaRPr lang="en-US" sz="1600" dirty="0"/>
          </a:p>
        </p:txBody>
      </p:sp>
      <p:sp>
        <p:nvSpPr>
          <p:cNvPr id="20" name="TextBox 19"/>
          <p:cNvSpPr txBox="1"/>
          <p:nvPr/>
        </p:nvSpPr>
        <p:spPr>
          <a:xfrm rot="16200000">
            <a:off x="6990342" y="5892925"/>
            <a:ext cx="15675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Fisher</a:t>
            </a:r>
            <a:endParaRPr lang="en-US" sz="1600" dirty="0"/>
          </a:p>
        </p:txBody>
      </p:sp>
      <p:sp>
        <p:nvSpPr>
          <p:cNvPr id="21" name="TextBox 20"/>
          <p:cNvSpPr txBox="1"/>
          <p:nvPr/>
        </p:nvSpPr>
        <p:spPr>
          <a:xfrm rot="16200000">
            <a:off x="7356053" y="5892924"/>
            <a:ext cx="15675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Coyote</a:t>
            </a:r>
          </a:p>
        </p:txBody>
      </p:sp>
      <p:sp>
        <p:nvSpPr>
          <p:cNvPr id="22" name="TextBox 21"/>
          <p:cNvSpPr txBox="1"/>
          <p:nvPr/>
        </p:nvSpPr>
        <p:spPr>
          <a:xfrm rot="16200000">
            <a:off x="7755975" y="5892923"/>
            <a:ext cx="15675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S.S. Hare</a:t>
            </a:r>
            <a:endParaRPr lang="en-US" sz="1600" dirty="0"/>
          </a:p>
        </p:txBody>
      </p:sp>
      <p:sp>
        <p:nvSpPr>
          <p:cNvPr id="23" name="TextBox 22"/>
          <p:cNvSpPr txBox="1"/>
          <p:nvPr/>
        </p:nvSpPr>
        <p:spPr>
          <a:xfrm rot="16200000">
            <a:off x="8130256" y="5923700"/>
            <a:ext cx="15675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Timber Wolf</a:t>
            </a:r>
            <a:endParaRPr lang="en-US" sz="1200" dirty="0"/>
          </a:p>
        </p:txBody>
      </p:sp>
      <p:sp>
        <p:nvSpPr>
          <p:cNvPr id="24" name="TextBox 23"/>
          <p:cNvSpPr txBox="1"/>
          <p:nvPr/>
        </p:nvSpPr>
        <p:spPr>
          <a:xfrm rot="16200000">
            <a:off x="8494563" y="5908311"/>
            <a:ext cx="15675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GroundHog</a:t>
            </a:r>
            <a:endParaRPr lang="en-US" sz="1400" dirty="0"/>
          </a:p>
        </p:txBody>
      </p:sp>
      <p:sp>
        <p:nvSpPr>
          <p:cNvPr id="25" name="TextBox 24"/>
          <p:cNvSpPr txBox="1"/>
          <p:nvPr/>
        </p:nvSpPr>
        <p:spPr>
          <a:xfrm rot="16200000">
            <a:off x="8882787" y="5892923"/>
            <a:ext cx="15675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/>
              <a:t>RedFox</a:t>
            </a:r>
            <a:r>
              <a:rPr lang="en-US" sz="1600" dirty="0" smtClean="0"/>
              <a:t>	</a:t>
            </a:r>
            <a:endParaRPr lang="en-US" sz="1600" dirty="0"/>
          </a:p>
        </p:txBody>
      </p:sp>
      <p:sp>
        <p:nvSpPr>
          <p:cNvPr id="26" name="TextBox 25"/>
          <p:cNvSpPr txBox="1"/>
          <p:nvPr/>
        </p:nvSpPr>
        <p:spPr>
          <a:xfrm rot="16200000">
            <a:off x="9269728" y="5892923"/>
            <a:ext cx="15675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Otter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24481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repeatCount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repeatCount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repeatCount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repeatCount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repeatCount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repeatCount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repeatCount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repeatCount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repeatCount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repeatCount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repeatCount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repeatCount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repeatCount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repeatCount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repeatCount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repeatCount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repeatCount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repeatCount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repeatCount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repeatCount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repeatCount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Yet Another Perspective...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76"/>
          <a:stretch/>
        </p:blipFill>
        <p:spPr>
          <a:xfrm>
            <a:off x="-771164" y="-251459"/>
            <a:ext cx="13716000" cy="580445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rot="16200000">
            <a:off x="223706" y="5730638"/>
            <a:ext cx="15675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Porcupine</a:t>
            </a:r>
            <a:endParaRPr lang="en-US" sz="1600" dirty="0"/>
          </a:p>
        </p:txBody>
      </p:sp>
      <p:sp>
        <p:nvSpPr>
          <p:cNvPr id="5" name="TextBox 4"/>
          <p:cNvSpPr txBox="1"/>
          <p:nvPr/>
        </p:nvSpPr>
        <p:spPr>
          <a:xfrm rot="16200000">
            <a:off x="614890" y="5718609"/>
            <a:ext cx="15675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Elk</a:t>
            </a:r>
            <a:endParaRPr lang="en-US" sz="1600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1081315" y="5730638"/>
            <a:ext cx="15675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Moose</a:t>
            </a:r>
            <a:endParaRPr lang="en-US" sz="1600" dirty="0"/>
          </a:p>
        </p:txBody>
      </p:sp>
      <p:sp>
        <p:nvSpPr>
          <p:cNvPr id="7" name="TextBox 6"/>
          <p:cNvSpPr txBox="1"/>
          <p:nvPr/>
        </p:nvSpPr>
        <p:spPr>
          <a:xfrm rot="16200000">
            <a:off x="1700981" y="5730638"/>
            <a:ext cx="15675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Marten</a:t>
            </a:r>
            <a:endParaRPr lang="en-US" sz="1600" dirty="0"/>
          </a:p>
        </p:txBody>
      </p:sp>
      <p:sp>
        <p:nvSpPr>
          <p:cNvPr id="8" name="TextBox 7"/>
          <p:cNvSpPr txBox="1"/>
          <p:nvPr/>
        </p:nvSpPr>
        <p:spPr>
          <a:xfrm rot="16200000">
            <a:off x="2262972" y="5730638"/>
            <a:ext cx="15675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Skunk</a:t>
            </a:r>
            <a:endParaRPr lang="en-US" sz="1600" dirty="0"/>
          </a:p>
        </p:txBody>
      </p:sp>
      <p:sp>
        <p:nvSpPr>
          <p:cNvPr id="9" name="TextBox 8"/>
          <p:cNvSpPr txBox="1"/>
          <p:nvPr/>
        </p:nvSpPr>
        <p:spPr>
          <a:xfrm rot="16200000">
            <a:off x="2882505" y="5730638"/>
            <a:ext cx="15675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smtClean="0"/>
              <a:t>Red Deer</a:t>
            </a:r>
            <a:endParaRPr lang="en-US" sz="1600" dirty="0"/>
          </a:p>
        </p:txBody>
      </p:sp>
      <p:sp>
        <p:nvSpPr>
          <p:cNvPr id="10" name="TextBox 9"/>
          <p:cNvSpPr txBox="1"/>
          <p:nvPr/>
        </p:nvSpPr>
        <p:spPr>
          <a:xfrm rot="16200000">
            <a:off x="3402666" y="5752063"/>
            <a:ext cx="15675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Arctic Wolf</a:t>
            </a:r>
            <a:endParaRPr lang="en-US" sz="1400" dirty="0"/>
          </a:p>
        </p:txBody>
      </p:sp>
      <p:sp>
        <p:nvSpPr>
          <p:cNvPr id="11" name="TextBox 10"/>
          <p:cNvSpPr txBox="1"/>
          <p:nvPr/>
        </p:nvSpPr>
        <p:spPr>
          <a:xfrm rot="16200000">
            <a:off x="3892835" y="5730638"/>
            <a:ext cx="15675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Swift Fox</a:t>
            </a:r>
            <a:endParaRPr lang="en-US" sz="1600" dirty="0"/>
          </a:p>
        </p:txBody>
      </p:sp>
      <p:sp>
        <p:nvSpPr>
          <p:cNvPr id="12" name="TextBox 11"/>
          <p:cNvSpPr txBox="1"/>
          <p:nvPr/>
        </p:nvSpPr>
        <p:spPr>
          <a:xfrm rot="16200000">
            <a:off x="4408085" y="5730638"/>
            <a:ext cx="15675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Arctic Fox</a:t>
            </a:r>
            <a:endParaRPr lang="en-US" sz="1600" dirty="0"/>
          </a:p>
        </p:txBody>
      </p:sp>
      <p:sp>
        <p:nvSpPr>
          <p:cNvPr id="13" name="TextBox 12"/>
          <p:cNvSpPr txBox="1"/>
          <p:nvPr/>
        </p:nvSpPr>
        <p:spPr>
          <a:xfrm rot="16200000">
            <a:off x="4890417" y="5730638"/>
            <a:ext cx="15675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Bear</a:t>
            </a:r>
            <a:endParaRPr lang="en-US" sz="1600" dirty="0"/>
          </a:p>
        </p:txBody>
      </p:sp>
      <p:sp>
        <p:nvSpPr>
          <p:cNvPr id="14" name="TextBox 13"/>
          <p:cNvSpPr txBox="1"/>
          <p:nvPr/>
        </p:nvSpPr>
        <p:spPr>
          <a:xfrm rot="16200000">
            <a:off x="5475762" y="5730638"/>
            <a:ext cx="15675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Mink</a:t>
            </a:r>
            <a:endParaRPr lang="en-US" sz="1600" dirty="0"/>
          </a:p>
        </p:txBody>
      </p:sp>
      <p:sp>
        <p:nvSpPr>
          <p:cNvPr id="15" name="TextBox 14"/>
          <p:cNvSpPr txBox="1"/>
          <p:nvPr/>
        </p:nvSpPr>
        <p:spPr>
          <a:xfrm rot="16200000">
            <a:off x="5983708" y="5751338"/>
            <a:ext cx="15675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/>
              <a:t>Racoon</a:t>
            </a:r>
            <a:endParaRPr lang="en-US" sz="1600" dirty="0"/>
          </a:p>
        </p:txBody>
      </p:sp>
      <p:sp>
        <p:nvSpPr>
          <p:cNvPr id="16" name="TextBox 15"/>
          <p:cNvSpPr txBox="1"/>
          <p:nvPr/>
        </p:nvSpPr>
        <p:spPr>
          <a:xfrm rot="16200000">
            <a:off x="6502115" y="5751339"/>
            <a:ext cx="15466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Beaver</a:t>
            </a:r>
            <a:endParaRPr lang="en-US" sz="1600" dirty="0"/>
          </a:p>
        </p:txBody>
      </p:sp>
      <p:sp>
        <p:nvSpPr>
          <p:cNvPr id="17" name="TextBox 16"/>
          <p:cNvSpPr txBox="1"/>
          <p:nvPr/>
        </p:nvSpPr>
        <p:spPr>
          <a:xfrm rot="16200000">
            <a:off x="7019717" y="5751559"/>
            <a:ext cx="15675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D. Rabbit</a:t>
            </a:r>
            <a:endParaRPr lang="en-US" sz="1600" dirty="0"/>
          </a:p>
        </p:txBody>
      </p:sp>
      <p:sp>
        <p:nvSpPr>
          <p:cNvPr id="18" name="TextBox 17"/>
          <p:cNvSpPr txBox="1"/>
          <p:nvPr/>
        </p:nvSpPr>
        <p:spPr>
          <a:xfrm rot="16200000">
            <a:off x="7596463" y="5704360"/>
            <a:ext cx="15675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Fisher</a:t>
            </a:r>
            <a:endParaRPr lang="en-US" sz="1600" dirty="0"/>
          </a:p>
        </p:txBody>
      </p:sp>
      <p:sp>
        <p:nvSpPr>
          <p:cNvPr id="19" name="TextBox 18"/>
          <p:cNvSpPr txBox="1"/>
          <p:nvPr/>
        </p:nvSpPr>
        <p:spPr>
          <a:xfrm rot="16200000">
            <a:off x="8135822" y="5740878"/>
            <a:ext cx="15675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Coyote</a:t>
            </a:r>
          </a:p>
        </p:txBody>
      </p:sp>
      <p:sp>
        <p:nvSpPr>
          <p:cNvPr id="20" name="TextBox 19"/>
          <p:cNvSpPr txBox="1"/>
          <p:nvPr/>
        </p:nvSpPr>
        <p:spPr>
          <a:xfrm rot="16200000">
            <a:off x="8683695" y="5752949"/>
            <a:ext cx="15675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S.S. Hare</a:t>
            </a:r>
            <a:endParaRPr lang="en-US" sz="1600" dirty="0"/>
          </a:p>
        </p:txBody>
      </p:sp>
      <p:sp>
        <p:nvSpPr>
          <p:cNvPr id="21" name="TextBox 20"/>
          <p:cNvSpPr txBox="1"/>
          <p:nvPr/>
        </p:nvSpPr>
        <p:spPr>
          <a:xfrm rot="16200000">
            <a:off x="9200791" y="5792575"/>
            <a:ext cx="15675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Timber Wolf</a:t>
            </a:r>
            <a:endParaRPr lang="en-US" sz="1200" dirty="0"/>
          </a:p>
        </p:txBody>
      </p:sp>
      <p:sp>
        <p:nvSpPr>
          <p:cNvPr id="22" name="TextBox 21"/>
          <p:cNvSpPr txBox="1"/>
          <p:nvPr/>
        </p:nvSpPr>
        <p:spPr>
          <a:xfrm rot="16200000">
            <a:off x="9744828" y="5762302"/>
            <a:ext cx="15675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GroundHog</a:t>
            </a:r>
            <a:endParaRPr lang="en-US" sz="1400" dirty="0"/>
          </a:p>
        </p:txBody>
      </p:sp>
      <p:sp>
        <p:nvSpPr>
          <p:cNvPr id="23" name="TextBox 22"/>
          <p:cNvSpPr txBox="1"/>
          <p:nvPr/>
        </p:nvSpPr>
        <p:spPr>
          <a:xfrm rot="16200000">
            <a:off x="10297616" y="5746914"/>
            <a:ext cx="15675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/>
              <a:t>RedFox</a:t>
            </a:r>
            <a:r>
              <a:rPr lang="en-US" sz="1600" dirty="0" smtClean="0"/>
              <a:t>	</a:t>
            </a:r>
            <a:endParaRPr lang="en-US" sz="1600" dirty="0"/>
          </a:p>
        </p:txBody>
      </p:sp>
      <p:sp>
        <p:nvSpPr>
          <p:cNvPr id="24" name="TextBox 23"/>
          <p:cNvSpPr txBox="1"/>
          <p:nvPr/>
        </p:nvSpPr>
        <p:spPr>
          <a:xfrm rot="16200000">
            <a:off x="10766466" y="5718608"/>
            <a:ext cx="15675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Otter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47990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repeatCount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repeatCount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repeatCount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repeatCount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repeatCount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repeatCount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repeatCount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repeatCount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repeatCount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repeatCount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repeatCount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repeatCount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repeatCount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repeatCount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repeatCount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repeatCount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repeatCount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repeatCount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repeatCount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repeatCount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repeatCount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Beta-Diversity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61010" y="2477072"/>
            <a:ext cx="112699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Qiime</a:t>
            </a:r>
            <a:r>
              <a:rPr lang="en-US" sz="28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allows us to plot Beta-</a:t>
            </a:r>
            <a:r>
              <a:rPr lang="en-US" sz="2800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Deversity</a:t>
            </a:r>
            <a:endParaRPr lang="en-US" sz="2800" dirty="0" smtClean="0">
              <a:solidFill>
                <a:schemeClr val="accent5">
                  <a:lumMod val="60000"/>
                  <a:lumOff val="40000"/>
                </a:schemeClr>
              </a:solidFill>
            </a:endParaRPr>
          </a:p>
          <a:p>
            <a:pPr algn="ctr"/>
            <a:endParaRPr lang="en-US" sz="2800" dirty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r>
              <a:rPr lang="en-US" sz="2800" dirty="0" smtClean="0">
                <a:solidFill>
                  <a:schemeClr val="accent5">
                    <a:lumMod val="75000"/>
                  </a:schemeClr>
                </a:solidFill>
              </a:rPr>
              <a:t>Beta-Diversity plots can be used as a measure of how similar or dissimilar different samples are</a:t>
            </a:r>
          </a:p>
        </p:txBody>
      </p:sp>
    </p:spTree>
    <p:extLst>
      <p:ext uri="{BB962C8B-B14F-4D97-AF65-F5344CB8AC3E}">
        <p14:creationId xmlns:p14="http://schemas.microsoft.com/office/powerpoint/2010/main" val="1470859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3482" y="166164"/>
            <a:ext cx="7387936" cy="6371796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2917556" y="600753"/>
            <a:ext cx="6889978" cy="4921038"/>
            <a:chOff x="4403456" y="920793"/>
            <a:chExt cx="6889978" cy="4921038"/>
          </a:xfrm>
        </p:grpSpPr>
        <p:sp>
          <p:nvSpPr>
            <p:cNvPr id="7" name="TextBox 6"/>
            <p:cNvSpPr txBox="1"/>
            <p:nvPr/>
          </p:nvSpPr>
          <p:spPr>
            <a:xfrm>
              <a:off x="4803847" y="920793"/>
              <a:ext cx="64126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/>
                <a:t>Skunk</a:t>
              </a:r>
              <a:endParaRPr lang="en-US" sz="1400" b="1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439392" y="1574750"/>
              <a:ext cx="73824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/>
                <a:t>Marten</a:t>
              </a:r>
              <a:endParaRPr lang="en-US" sz="1400" b="1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237018" y="1266973"/>
              <a:ext cx="64126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smtClean="0"/>
                <a:t>Mink</a:t>
              </a:r>
              <a:endParaRPr lang="en-US" sz="1400" b="1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544538" y="1444800"/>
              <a:ext cx="606383" cy="3080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/>
                <a:t>Bear</a:t>
              </a:r>
              <a:endParaRPr lang="en-US" sz="1400" b="1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795655" y="1515567"/>
              <a:ext cx="606383" cy="3080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/>
                <a:t>Otter</a:t>
              </a:r>
              <a:endParaRPr lang="en-US" sz="1400" b="1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663417" y="1870698"/>
              <a:ext cx="71487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smtClean="0"/>
                <a:t>Fisher</a:t>
              </a:r>
              <a:endParaRPr lang="en-US" sz="1400" b="1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951732" y="2351565"/>
              <a:ext cx="134302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smtClean="0"/>
                <a:t>Snowshoe hare</a:t>
              </a:r>
              <a:endParaRPr lang="en-US" sz="1400" b="1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403456" y="2663296"/>
              <a:ext cx="105919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/>
                <a:t>Groundhog</a:t>
              </a:r>
              <a:endParaRPr lang="en-US" sz="1400" b="1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598523" y="2557582"/>
              <a:ext cx="144040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/>
                <a:t>Domestic rabbit</a:t>
              </a:r>
              <a:endParaRPr lang="en-US" sz="1400" b="1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618140" y="1693563"/>
              <a:ext cx="87951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smtClean="0"/>
                <a:t>Raccoon</a:t>
              </a:r>
              <a:endParaRPr lang="en-US" sz="1400" b="1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074213" y="3078560"/>
              <a:ext cx="96471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smtClean="0"/>
                <a:t>Porcupine</a:t>
              </a:r>
              <a:endParaRPr lang="en-US" sz="1400" b="1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685877" y="3792388"/>
              <a:ext cx="706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smtClean="0"/>
                <a:t>Beaver</a:t>
              </a:r>
              <a:endParaRPr lang="en-US" sz="1400" b="1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442603" y="4847313"/>
              <a:ext cx="706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/>
                <a:t>Moose</a:t>
              </a:r>
              <a:endParaRPr lang="en-US" sz="1400" b="1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965674" y="5155090"/>
              <a:ext cx="7061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/>
                <a:t>Elk</a:t>
              </a:r>
              <a:endParaRPr lang="en-US" sz="1400" b="1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127171" y="5534054"/>
              <a:ext cx="8880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smtClean="0"/>
                <a:t>Red Deer</a:t>
              </a:r>
              <a:endParaRPr lang="en-US" sz="1400" b="1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9524008" y="2817184"/>
              <a:ext cx="8880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/>
                <a:t>Swift Fox</a:t>
              </a:r>
              <a:endParaRPr lang="en-US" sz="1400" b="1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9944262" y="2557581"/>
              <a:ext cx="8880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/>
                <a:t>Red Fox</a:t>
              </a:r>
              <a:endParaRPr lang="en-US" sz="1400" b="1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985002" y="2427442"/>
              <a:ext cx="93469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smtClean="0"/>
                <a:t>Arctic Fox</a:t>
              </a:r>
              <a:endParaRPr lang="en-US" sz="1400" b="1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8969063" y="1693014"/>
              <a:ext cx="74494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/>
                <a:t>Coyote</a:t>
              </a:r>
              <a:endParaRPr lang="en-US" sz="1400" b="1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8860207" y="1999789"/>
              <a:ext cx="10005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/>
                <a:t>Arctic Wolf</a:t>
              </a:r>
              <a:endParaRPr lang="en-US" sz="1400" b="1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0127811" y="1860397"/>
              <a:ext cx="116562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 smtClean="0"/>
                <a:t>Timber Wolf</a:t>
              </a:r>
              <a:endParaRPr lang="en-US" sz="1400" b="1" dirty="0"/>
            </a:p>
          </p:txBody>
        </p:sp>
      </p:grpSp>
      <p:sp>
        <p:nvSpPr>
          <p:cNvPr id="29" name="Donut 28"/>
          <p:cNvSpPr/>
          <p:nvPr/>
        </p:nvSpPr>
        <p:spPr>
          <a:xfrm>
            <a:off x="7081272" y="767750"/>
            <a:ext cx="2726262" cy="2679304"/>
          </a:xfrm>
          <a:prstGeom prst="donut">
            <a:avLst>
              <a:gd name="adj" fmla="val 2194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1" name="Donut 30"/>
          <p:cNvSpPr/>
          <p:nvPr/>
        </p:nvSpPr>
        <p:spPr>
          <a:xfrm>
            <a:off x="4339193" y="3993326"/>
            <a:ext cx="2021910" cy="1988264"/>
          </a:xfrm>
          <a:prstGeom prst="donut">
            <a:avLst>
              <a:gd name="adj" fmla="val 2194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2" name="Donut 31"/>
          <p:cNvSpPr/>
          <p:nvPr/>
        </p:nvSpPr>
        <p:spPr>
          <a:xfrm>
            <a:off x="4531705" y="1944201"/>
            <a:ext cx="868802" cy="843423"/>
          </a:xfrm>
          <a:prstGeom prst="donut">
            <a:avLst>
              <a:gd name="adj" fmla="val 2194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3" name="Donut 32"/>
          <p:cNvSpPr/>
          <p:nvPr/>
        </p:nvSpPr>
        <p:spPr>
          <a:xfrm rot="19406172">
            <a:off x="5316348" y="2458692"/>
            <a:ext cx="1427266" cy="1799315"/>
          </a:xfrm>
          <a:prstGeom prst="donut">
            <a:avLst>
              <a:gd name="adj" fmla="val 2194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4" name="Donut 33"/>
          <p:cNvSpPr/>
          <p:nvPr/>
        </p:nvSpPr>
        <p:spPr>
          <a:xfrm rot="19406172">
            <a:off x="3523884" y="509832"/>
            <a:ext cx="1440130" cy="1630167"/>
          </a:xfrm>
          <a:prstGeom prst="donut">
            <a:avLst>
              <a:gd name="adj" fmla="val 1899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624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673" y="0"/>
            <a:ext cx="7545327" cy="6858000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310896" y="920621"/>
            <a:ext cx="4335777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Animals sharing space on this plot share similar microbiomes.</a:t>
            </a:r>
          </a:p>
          <a:p>
            <a:pPr algn="ctr"/>
            <a:endParaRPr lang="en-US" sz="3200" dirty="0"/>
          </a:p>
          <a:p>
            <a:pPr algn="ctr"/>
            <a:r>
              <a:rPr lang="en-US" sz="3200" dirty="0" smtClean="0">
                <a:solidFill>
                  <a:schemeClr val="accent1">
                    <a:lumMod val="75000"/>
                  </a:schemeClr>
                </a:solidFill>
              </a:rPr>
              <a:t>This links similar species together</a:t>
            </a:r>
          </a:p>
          <a:p>
            <a:pPr algn="ctr"/>
            <a:endParaRPr lang="en-US" sz="3200" dirty="0"/>
          </a:p>
          <a:p>
            <a:pPr algn="ctr"/>
            <a:r>
              <a:rPr lang="en-US" sz="3200" dirty="0" smtClean="0">
                <a:solidFill>
                  <a:schemeClr val="accent1">
                    <a:lumMod val="50000"/>
                  </a:schemeClr>
                </a:solidFill>
              </a:rPr>
              <a:t>It also seems to link animals that eat similar things together</a:t>
            </a:r>
            <a:endParaRPr lang="en-US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945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Conclusions: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90144" y="2641664"/>
            <a:ext cx="114117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Similar species share similar microbiomes</a:t>
            </a:r>
          </a:p>
          <a:p>
            <a:pPr algn="ctr"/>
            <a:endParaRPr lang="en-US" dirty="0"/>
          </a:p>
          <a:p>
            <a:pPr algn="ctr"/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Microbiota may be influenced by diet, and therefore animals that eat similar things have similar microbiomes</a:t>
            </a:r>
          </a:p>
          <a:p>
            <a:pPr algn="ctr"/>
            <a:endParaRPr lang="en-US" dirty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So what exactly does this mean for us?</a:t>
            </a:r>
          </a:p>
          <a:p>
            <a:pPr marL="285750" indent="-285750">
              <a:buFont typeface="Arial" charset="0"/>
              <a:buChar char="•"/>
            </a:pPr>
            <a:endParaRPr lang="en-US" dirty="0"/>
          </a:p>
          <a:p>
            <a:pPr marL="285750" indent="-285750">
              <a:buFont typeface="Arial" charset="0"/>
              <a:buChar char="•"/>
            </a:pPr>
            <a:endParaRPr lang="en-US" dirty="0" smtClean="0"/>
          </a:p>
          <a:p>
            <a:pPr marL="285750" indent="-285750">
              <a:buFont typeface="Arial" charset="0"/>
              <a:buChar char="•"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7322" y="365126"/>
            <a:ext cx="1536478" cy="153647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9354" y="337987"/>
            <a:ext cx="1590756" cy="159075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956004" y="1845415"/>
            <a:ext cx="1457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Porcupine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10062287" y="1829885"/>
            <a:ext cx="1046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Beaver</a:t>
            </a:r>
            <a:endParaRPr lang="en-US" sz="24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689" y="4639469"/>
            <a:ext cx="1644072" cy="164407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821" y="4611444"/>
            <a:ext cx="1644072" cy="164407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2953" y="4611444"/>
            <a:ext cx="1644072" cy="164407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455262" y="6247983"/>
            <a:ext cx="15241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Arctic Fox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2264025" y="6247985"/>
            <a:ext cx="15968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Arctic Wolf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485747" y="6247984"/>
            <a:ext cx="1183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Coyote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304546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14" r="13798"/>
          <a:stretch/>
        </p:blipFill>
        <p:spPr>
          <a:xfrm>
            <a:off x="1152144" y="1935831"/>
            <a:ext cx="3182112" cy="3181096"/>
          </a:xfrm>
          <a:prstGeom prst="ellipse">
            <a:avLst/>
          </a:prstGeom>
        </p:spPr>
      </p:pic>
      <p:sp>
        <p:nvSpPr>
          <p:cNvPr id="4" name="Right Arrow 3"/>
          <p:cNvSpPr/>
          <p:nvPr/>
        </p:nvSpPr>
        <p:spPr>
          <a:xfrm>
            <a:off x="5010912" y="2926588"/>
            <a:ext cx="2066544" cy="841248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754112" y="1756664"/>
            <a:ext cx="382219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Cellulose Degraders</a:t>
            </a:r>
          </a:p>
          <a:p>
            <a:pPr algn="ctr"/>
            <a:endParaRPr lang="en-US" sz="2800" dirty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Resistance to Antimicrobial Activity of Tree Sap</a:t>
            </a:r>
          </a:p>
          <a:p>
            <a:pPr algn="ctr"/>
            <a:endParaRPr lang="en-US" sz="2800" dirty="0" smtClean="0"/>
          </a:p>
          <a:p>
            <a:pPr algn="ctr"/>
            <a:r>
              <a:rPr lang="en-US" sz="2800" dirty="0" smtClean="0">
                <a:solidFill>
                  <a:schemeClr val="accent6">
                    <a:lumMod val="50000"/>
                  </a:schemeClr>
                </a:solidFill>
              </a:rPr>
              <a:t>Potential Sources of Biofuel Enzymes</a:t>
            </a:r>
            <a:endParaRPr lang="en-US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03520" y="3157047"/>
            <a:ext cx="1408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Microbiome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2621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587240" y="2304288"/>
            <a:ext cx="25999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Questions?</a:t>
            </a:r>
            <a:endParaRPr lang="en-US" sz="4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1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Overall View of Microbiome Data</a:t>
            </a:r>
          </a:p>
          <a:p>
            <a:pPr algn="ctr"/>
            <a:endParaRPr lang="en-US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 marL="0" indent="0" algn="ctr">
              <a:buNone/>
            </a:pP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Quick Overview of Method</a:t>
            </a:r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More in Depth Microbiome Analysis</a:t>
            </a:r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A few different Perspectives</a:t>
            </a:r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dirty="0" smtClean="0">
                <a:solidFill>
                  <a:srgbClr val="512205"/>
                </a:solidFill>
              </a:rPr>
              <a:t>Beta Diversity</a:t>
            </a:r>
            <a:endParaRPr lang="en-US" dirty="0">
              <a:solidFill>
                <a:srgbClr val="51220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731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5174" y="-123442"/>
            <a:ext cx="5776637" cy="796189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6981" y="353961"/>
            <a:ext cx="114005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Shubenacadie</a:t>
            </a:r>
            <a:r>
              <a:rPr lang="en-US" sz="3600" b="1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 Wildlife Park Microbiome Diversity</a:t>
            </a:r>
            <a:endParaRPr lang="en-US" sz="3600" b="1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7598" y="1105052"/>
            <a:ext cx="8008375" cy="519743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6981" y="6349596"/>
            <a:ext cx="63317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Legend now contains only OTU’s greater than 0.5% abundance</a:t>
            </a:r>
            <a:endParaRPr lang="en-US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5" t="9543" r="54883" b="6237"/>
          <a:stretch/>
        </p:blipFill>
        <p:spPr>
          <a:xfrm>
            <a:off x="563083" y="1538663"/>
            <a:ext cx="4424515" cy="4620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563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 descr="Basic Timeline" title="SmartArt"/>
          <p:cNvGraphicFramePr/>
          <p:nvPr>
            <p:extLst>
              <p:ext uri="{D42A27DB-BD31-4B8C-83A1-F6EECF244321}">
                <p14:modId xmlns:p14="http://schemas.microsoft.com/office/powerpoint/2010/main" val="441402339"/>
              </p:ext>
            </p:extLst>
          </p:nvPr>
        </p:nvGraphicFramePr>
        <p:xfrm>
          <a:off x="408038" y="398207"/>
          <a:ext cx="11783962" cy="64597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How was This Obtained:</a:t>
            </a:r>
            <a:endParaRPr lang="en-US" b="1" dirty="0"/>
          </a:p>
        </p:txBody>
      </p:sp>
      <p:sp>
        <p:nvSpPr>
          <p:cNvPr id="2" name="TextBox 1"/>
          <p:cNvSpPr txBox="1"/>
          <p:nvPr/>
        </p:nvSpPr>
        <p:spPr>
          <a:xfrm>
            <a:off x="2985654" y="3254030"/>
            <a:ext cx="1052946" cy="748146"/>
          </a:xfrm>
          <a:prstGeom prst="rect">
            <a:avLst/>
          </a:prstGeom>
          <a:solidFill>
            <a:srgbClr val="CFD5EA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313709" y="4391891"/>
            <a:ext cx="2396836" cy="14131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043054" y="3254030"/>
            <a:ext cx="1052946" cy="748146"/>
          </a:xfrm>
          <a:prstGeom prst="rect">
            <a:avLst/>
          </a:prstGeom>
          <a:solidFill>
            <a:srgbClr val="CFD5EA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371109" y="1407802"/>
            <a:ext cx="2396836" cy="14131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288161" y="3253131"/>
            <a:ext cx="1052946" cy="748146"/>
          </a:xfrm>
          <a:prstGeom prst="rect">
            <a:avLst/>
          </a:prstGeom>
          <a:solidFill>
            <a:srgbClr val="CFD5EA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767945" y="4383404"/>
            <a:ext cx="2396836" cy="2088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9519413" y="3253131"/>
            <a:ext cx="1052946" cy="748146"/>
          </a:xfrm>
          <a:prstGeom prst="rect">
            <a:avLst/>
          </a:prstGeom>
          <a:solidFill>
            <a:srgbClr val="CFD5EA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320995" y="701215"/>
            <a:ext cx="2396836" cy="21240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314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769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dirty="0" smtClean="0"/>
              <a:t>The Pie Charts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16" y="1015188"/>
            <a:ext cx="12063984" cy="5842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75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individual Pie Charts...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1" t="9508" r="54141" b="4704"/>
          <a:stretch/>
        </p:blipFill>
        <p:spPr>
          <a:xfrm>
            <a:off x="889800" y="1474838"/>
            <a:ext cx="3276600" cy="334424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46467" y="4710827"/>
            <a:ext cx="25662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Moose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2" t="9812" r="54346" b="7123"/>
          <a:stretch/>
        </p:blipFill>
        <p:spPr>
          <a:xfrm>
            <a:off x="4217999" y="1474838"/>
            <a:ext cx="3235452" cy="323545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675654" y="4669836"/>
            <a:ext cx="25662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Elk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8" t="9827" r="53197" b="9355"/>
          <a:stretch/>
        </p:blipFill>
        <p:spPr>
          <a:xfrm>
            <a:off x="7709744" y="1474838"/>
            <a:ext cx="3387762" cy="318921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962705" y="4710559"/>
            <a:ext cx="16045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Red Deer</a:t>
            </a:r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96" r="-817" b="80639"/>
          <a:stretch/>
        </p:blipFill>
        <p:spPr>
          <a:xfrm>
            <a:off x="2146428" y="5604294"/>
            <a:ext cx="11364829" cy="18016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38" b="64832"/>
          <a:stretch/>
        </p:blipFill>
        <p:spPr>
          <a:xfrm>
            <a:off x="2146467" y="5780419"/>
            <a:ext cx="11272753" cy="27531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323" b="46713"/>
          <a:stretch/>
        </p:blipFill>
        <p:spPr>
          <a:xfrm>
            <a:off x="2146428" y="5990959"/>
            <a:ext cx="11272757" cy="24090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47" b="62490"/>
          <a:stretch/>
        </p:blipFill>
        <p:spPr>
          <a:xfrm>
            <a:off x="2146428" y="6196275"/>
            <a:ext cx="11272771" cy="14976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97" b="54088"/>
          <a:stretch/>
        </p:blipFill>
        <p:spPr>
          <a:xfrm>
            <a:off x="2146428" y="6356573"/>
            <a:ext cx="11272732" cy="250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928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43" y="205676"/>
            <a:ext cx="10515600" cy="1325563"/>
          </a:xfrm>
        </p:spPr>
        <p:txBody>
          <a:bodyPr/>
          <a:lstStyle/>
          <a:p>
            <a:r>
              <a:rPr lang="en-US" dirty="0" smtClean="0"/>
              <a:t>What does this mean?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1" t="9508" r="54141" b="4704"/>
          <a:stretch/>
        </p:blipFill>
        <p:spPr>
          <a:xfrm>
            <a:off x="5626449" y="1878081"/>
            <a:ext cx="1739292" cy="177520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81458" y="3642233"/>
            <a:ext cx="938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Moose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2" t="9812" r="54346" b="7123"/>
          <a:stretch/>
        </p:blipFill>
        <p:spPr>
          <a:xfrm>
            <a:off x="7637942" y="1935832"/>
            <a:ext cx="1717450" cy="171745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286324" y="3644205"/>
            <a:ext cx="938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Elk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8" t="9827" r="53197" b="9355"/>
          <a:stretch/>
        </p:blipFill>
        <p:spPr>
          <a:xfrm>
            <a:off x="9627593" y="1878081"/>
            <a:ext cx="1798300" cy="169290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060577" y="3653283"/>
            <a:ext cx="1365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Red Deer</a:t>
            </a:r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96" r="-817" b="80639"/>
          <a:stretch/>
        </p:blipFill>
        <p:spPr>
          <a:xfrm>
            <a:off x="6223993" y="4138811"/>
            <a:ext cx="6862788" cy="10879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38" b="64832"/>
          <a:stretch/>
        </p:blipFill>
        <p:spPr>
          <a:xfrm>
            <a:off x="6223993" y="4247875"/>
            <a:ext cx="6807200" cy="16625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323" b="46713"/>
          <a:stretch/>
        </p:blipFill>
        <p:spPr>
          <a:xfrm>
            <a:off x="6223993" y="4409193"/>
            <a:ext cx="6807200" cy="14547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47" b="62490"/>
          <a:stretch/>
        </p:blipFill>
        <p:spPr>
          <a:xfrm>
            <a:off x="6223993" y="4550003"/>
            <a:ext cx="6807200" cy="9043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97" b="54088"/>
          <a:stretch/>
        </p:blipFill>
        <p:spPr>
          <a:xfrm>
            <a:off x="6223993" y="4670941"/>
            <a:ext cx="6807200" cy="151018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292438" y="2499121"/>
            <a:ext cx="466194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Bacteroidales</a:t>
            </a:r>
            <a:r>
              <a:rPr lang="en-US" sz="2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are a common order of gut bacteria.</a:t>
            </a:r>
          </a:p>
          <a:p>
            <a:pPr algn="ctr"/>
            <a:endParaRPr lang="en-US" sz="28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They are found in high abundance in </a:t>
            </a:r>
            <a:r>
              <a:rPr lang="en-US" sz="2800" dirty="0" err="1" smtClean="0">
                <a:solidFill>
                  <a:schemeClr val="accent2">
                    <a:lumMod val="75000"/>
                  </a:schemeClr>
                </a:solidFill>
              </a:rPr>
              <a:t>Cervidae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 genus of mammals.</a:t>
            </a:r>
            <a:endParaRPr lang="en-US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892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1848" y="4931742"/>
            <a:ext cx="8876718" cy="215519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06363"/>
            <a:ext cx="10515600" cy="1325563"/>
          </a:xfrm>
        </p:spPr>
        <p:txBody>
          <a:bodyPr/>
          <a:lstStyle/>
          <a:p>
            <a:r>
              <a:rPr lang="en-US" dirty="0" err="1" smtClean="0"/>
              <a:t>Rodentia</a:t>
            </a:r>
            <a:r>
              <a:rPr lang="en-US" dirty="0" smtClean="0"/>
              <a:t> and </a:t>
            </a:r>
            <a:r>
              <a:rPr lang="en-US" dirty="0" err="1" smtClean="0"/>
              <a:t>Sciuridae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432" y="998483"/>
            <a:ext cx="3681248" cy="368124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7640" y="998483"/>
            <a:ext cx="3681248" cy="368124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224" y="998483"/>
            <a:ext cx="3681248" cy="368124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08704" y="4781105"/>
            <a:ext cx="24594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Porcupine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5573526" y="4845664"/>
            <a:ext cx="20495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Beaver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9144000" y="4781105"/>
            <a:ext cx="21125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GroundHog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34599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5608" y="2935381"/>
            <a:ext cx="7425581" cy="180287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7800" y="253640"/>
            <a:ext cx="2210599" cy="221059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1544" y="222628"/>
            <a:ext cx="2210599" cy="221059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4056" y="222627"/>
            <a:ext cx="2210599" cy="221059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840910" y="2704552"/>
            <a:ext cx="14768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Porcupine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7397729" y="2704550"/>
            <a:ext cx="12307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Beaver</a:t>
            </a:r>
            <a:endParaRPr 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9708399" y="2704551"/>
            <a:ext cx="2267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GroundHog</a:t>
            </a:r>
            <a:endParaRPr lang="en-US" sz="2400" dirty="0"/>
          </a:p>
        </p:txBody>
      </p:sp>
      <p:sp>
        <p:nvSpPr>
          <p:cNvPr id="10" name="Rectangle 9"/>
          <p:cNvSpPr/>
          <p:nvPr/>
        </p:nvSpPr>
        <p:spPr>
          <a:xfrm>
            <a:off x="457075" y="2128657"/>
            <a:ext cx="341485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Porcupines and Beavers share a few major microbiome species</a:t>
            </a:r>
          </a:p>
          <a:p>
            <a:pPr algn="ctr"/>
            <a:endParaRPr lang="en-US" sz="2400" dirty="0" smtClean="0"/>
          </a:p>
          <a:p>
            <a:pPr algn="ctr"/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</a:rPr>
              <a:t>This may indicate that diet effects microbiota</a:t>
            </a:r>
          </a:p>
        </p:txBody>
      </p:sp>
    </p:spTree>
    <p:extLst>
      <p:ext uri="{BB962C8B-B14F-4D97-AF65-F5344CB8AC3E}">
        <p14:creationId xmlns:p14="http://schemas.microsoft.com/office/powerpoint/2010/main" val="631941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842</TotalTime>
  <Words>512</Words>
  <Application>Microsoft Macintosh PowerPoint</Application>
  <PresentationFormat>Widescreen</PresentationFormat>
  <Paragraphs>162</Paragraphs>
  <Slides>19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Office Theme</vt:lpstr>
      <vt:lpstr>Shubenacadie 16S Microbiome Study</vt:lpstr>
      <vt:lpstr>Outline:</vt:lpstr>
      <vt:lpstr>PowerPoint Presentation</vt:lpstr>
      <vt:lpstr>How was This Obtained:</vt:lpstr>
      <vt:lpstr>The Pie Charts</vt:lpstr>
      <vt:lpstr>Some individual Pie Charts...</vt:lpstr>
      <vt:lpstr>What does this mean?</vt:lpstr>
      <vt:lpstr>Rodentia and Sciuridae</vt:lpstr>
      <vt:lpstr>PowerPoint Presentation</vt:lpstr>
      <vt:lpstr>Canidae</vt:lpstr>
      <vt:lpstr>What does all of this mean?</vt:lpstr>
      <vt:lpstr>Another Perspective...</vt:lpstr>
      <vt:lpstr>Yet Another Perspective...</vt:lpstr>
      <vt:lpstr>Beta-Diversity</vt:lpstr>
      <vt:lpstr>PowerPoint Presentation</vt:lpstr>
      <vt:lpstr>PowerPoint Presentation</vt:lpstr>
      <vt:lpstr>Conclusions:</vt:lpstr>
      <vt:lpstr>PowerPoint Presentation</vt:lpstr>
      <vt:lpstr>Thank You!</vt:lpstr>
    </vt:vector>
  </TitlesOfParts>
  <Company/>
  <LinksUpToDate>false</LinksUpToDate>
  <SharedDoc>false</SharedDoc>
  <HyperlinksChanged>false</HyperlinksChanged>
  <AppVersion>15.0027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Landon Getz</dc:creator>
  <cp:lastModifiedBy>Landon Getz</cp:lastModifiedBy>
  <cp:revision>37</cp:revision>
  <dcterms:created xsi:type="dcterms:W3CDTF">2016-08-01T00:30:12Z</dcterms:created>
  <dcterms:modified xsi:type="dcterms:W3CDTF">2016-10-16T12:35:05Z</dcterms:modified>
</cp:coreProperties>
</file>